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58" r:id="rId4"/>
    <p:sldId id="260" r:id="rId5"/>
    <p:sldId id="259" r:id="rId6"/>
    <p:sldId id="261" r:id="rId7"/>
    <p:sldId id="279" r:id="rId8"/>
    <p:sldId id="278" r:id="rId9"/>
    <p:sldId id="263" r:id="rId10"/>
    <p:sldId id="280" r:id="rId11"/>
    <p:sldId id="264" r:id="rId12"/>
    <p:sldId id="265" r:id="rId13"/>
    <p:sldId id="266" r:id="rId14"/>
    <p:sldId id="267" r:id="rId15"/>
    <p:sldId id="281" r:id="rId16"/>
    <p:sldId id="268" r:id="rId17"/>
    <p:sldId id="269" r:id="rId18"/>
    <p:sldId id="283" r:id="rId19"/>
    <p:sldId id="276" r:id="rId20"/>
    <p:sldId id="270" r:id="rId21"/>
    <p:sldId id="271" r:id="rId22"/>
    <p:sldId id="272" r:id="rId23"/>
    <p:sldId id="273" r:id="rId24"/>
    <p:sldId id="274" r:id="rId25"/>
    <p:sldId id="284" r:id="rId26"/>
    <p:sldId id="275" r:id="rId27"/>
    <p:sldId id="277" r:id="rId28"/>
    <p:sldId id="282"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083"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Varga" userId="80ea5d2f020ca37a" providerId="LiveId" clId="{0E9F9930-1A07-4782-A7EE-6A4A2321020C}"/>
    <pc:docChg chg="undo custSel addSld modSld sldOrd">
      <pc:chgData name="Michael Varga" userId="80ea5d2f020ca37a" providerId="LiveId" clId="{0E9F9930-1A07-4782-A7EE-6A4A2321020C}" dt="2025-08-20T18:29:46.545" v="4976" actId="5793"/>
      <pc:docMkLst>
        <pc:docMk/>
      </pc:docMkLst>
      <pc:sldChg chg="addSp modSp mod">
        <pc:chgData name="Michael Varga" userId="80ea5d2f020ca37a" providerId="LiveId" clId="{0E9F9930-1A07-4782-A7EE-6A4A2321020C}" dt="2025-08-20T03:38:24.643" v="3164" actId="1076"/>
        <pc:sldMkLst>
          <pc:docMk/>
          <pc:sldMk cId="0" sldId="256"/>
        </pc:sldMkLst>
        <pc:spChg chg="mod">
          <ac:chgData name="Michael Varga" userId="80ea5d2f020ca37a" providerId="LiveId" clId="{0E9F9930-1A07-4782-A7EE-6A4A2321020C}" dt="2025-08-20T03:38:20.576" v="3163" actId="1076"/>
          <ac:spMkLst>
            <pc:docMk/>
            <pc:sldMk cId="0" sldId="256"/>
            <ac:spMk id="2" creationId="{00000000-0000-0000-0000-000000000000}"/>
          </ac:spMkLst>
        </pc:spChg>
        <pc:spChg chg="mod">
          <ac:chgData name="Michael Varga" userId="80ea5d2f020ca37a" providerId="LiveId" clId="{0E9F9930-1A07-4782-A7EE-6A4A2321020C}" dt="2025-08-20T00:42:42.236" v="3060" actId="2711"/>
          <ac:spMkLst>
            <pc:docMk/>
            <pc:sldMk cId="0" sldId="256"/>
            <ac:spMk id="3" creationId="{00000000-0000-0000-0000-000000000000}"/>
          </ac:spMkLst>
        </pc:spChg>
        <pc:spChg chg="mod">
          <ac:chgData name="Michael Varga" userId="80ea5d2f020ca37a" providerId="LiveId" clId="{0E9F9930-1A07-4782-A7EE-6A4A2321020C}" dt="2025-08-20T00:43:12.397" v="3066" actId="1076"/>
          <ac:spMkLst>
            <pc:docMk/>
            <pc:sldMk cId="0" sldId="256"/>
            <ac:spMk id="6" creationId="{DC7A49FB-24D7-9F55-0A19-9A47C7936A49}"/>
          </ac:spMkLst>
        </pc:spChg>
        <pc:spChg chg="add mod">
          <ac:chgData name="Michael Varga" userId="80ea5d2f020ca37a" providerId="LiveId" clId="{0E9F9930-1A07-4782-A7EE-6A4A2321020C}" dt="2025-08-20T03:38:24.643" v="3164" actId="1076"/>
          <ac:spMkLst>
            <pc:docMk/>
            <pc:sldMk cId="0" sldId="256"/>
            <ac:spMk id="8" creationId="{F5CE36EF-F107-0817-0162-1CFED484630B}"/>
          </ac:spMkLst>
        </pc:spChg>
      </pc:sldChg>
      <pc:sldChg chg="modSp mod">
        <pc:chgData name="Michael Varga" userId="80ea5d2f020ca37a" providerId="LiveId" clId="{0E9F9930-1A07-4782-A7EE-6A4A2321020C}" dt="2025-08-20T17:45:29.973" v="4359" actId="27636"/>
        <pc:sldMkLst>
          <pc:docMk/>
          <pc:sldMk cId="0" sldId="257"/>
        </pc:sldMkLst>
        <pc:spChg chg="mod">
          <ac:chgData name="Michael Varga" userId="80ea5d2f020ca37a" providerId="LiveId" clId="{0E9F9930-1A07-4782-A7EE-6A4A2321020C}" dt="2025-08-20T00:18:50.256" v="2884" actId="122"/>
          <ac:spMkLst>
            <pc:docMk/>
            <pc:sldMk cId="0" sldId="257"/>
            <ac:spMk id="2" creationId="{00000000-0000-0000-0000-000000000000}"/>
          </ac:spMkLst>
        </pc:spChg>
        <pc:spChg chg="mod">
          <ac:chgData name="Michael Varga" userId="80ea5d2f020ca37a" providerId="LiveId" clId="{0E9F9930-1A07-4782-A7EE-6A4A2321020C}" dt="2025-08-20T17:45:29.973" v="4359" actId="27636"/>
          <ac:spMkLst>
            <pc:docMk/>
            <pc:sldMk cId="0" sldId="257"/>
            <ac:spMk id="3" creationId="{00000000-0000-0000-0000-000000000000}"/>
          </ac:spMkLst>
        </pc:spChg>
      </pc:sldChg>
      <pc:sldChg chg="modSp mod">
        <pc:chgData name="Michael Varga" userId="80ea5d2f020ca37a" providerId="LiveId" clId="{0E9F9930-1A07-4782-A7EE-6A4A2321020C}" dt="2025-08-20T17:47:21.458" v="4404" actId="122"/>
        <pc:sldMkLst>
          <pc:docMk/>
          <pc:sldMk cId="0" sldId="258"/>
        </pc:sldMkLst>
        <pc:spChg chg="mod">
          <ac:chgData name="Michael Varga" userId="80ea5d2f020ca37a" providerId="LiveId" clId="{0E9F9930-1A07-4782-A7EE-6A4A2321020C}" dt="2025-08-20T03:42:01.493" v="3202" actId="122"/>
          <ac:spMkLst>
            <pc:docMk/>
            <pc:sldMk cId="0" sldId="258"/>
            <ac:spMk id="2" creationId="{00000000-0000-0000-0000-000000000000}"/>
          </ac:spMkLst>
        </pc:spChg>
        <pc:spChg chg="mod">
          <ac:chgData name="Michael Varga" userId="80ea5d2f020ca37a" providerId="LiveId" clId="{0E9F9930-1A07-4782-A7EE-6A4A2321020C}" dt="2025-08-20T17:47:21.458" v="4404" actId="122"/>
          <ac:spMkLst>
            <pc:docMk/>
            <pc:sldMk cId="0" sldId="258"/>
            <ac:spMk id="3" creationId="{00000000-0000-0000-0000-000000000000}"/>
          </ac:spMkLst>
        </pc:spChg>
      </pc:sldChg>
      <pc:sldChg chg="modSp mod">
        <pc:chgData name="Michael Varga" userId="80ea5d2f020ca37a" providerId="LiveId" clId="{0E9F9930-1A07-4782-A7EE-6A4A2321020C}" dt="2025-08-20T18:09:33.926" v="4665" actId="20577"/>
        <pc:sldMkLst>
          <pc:docMk/>
          <pc:sldMk cId="0" sldId="259"/>
        </pc:sldMkLst>
        <pc:spChg chg="mod">
          <ac:chgData name="Michael Varga" userId="80ea5d2f020ca37a" providerId="LiveId" clId="{0E9F9930-1A07-4782-A7EE-6A4A2321020C}" dt="2025-08-19T22:37:16.661" v="318" actId="207"/>
          <ac:spMkLst>
            <pc:docMk/>
            <pc:sldMk cId="0" sldId="259"/>
            <ac:spMk id="2" creationId="{00000000-0000-0000-0000-000000000000}"/>
          </ac:spMkLst>
        </pc:spChg>
        <pc:spChg chg="mod">
          <ac:chgData name="Michael Varga" userId="80ea5d2f020ca37a" providerId="LiveId" clId="{0E9F9930-1A07-4782-A7EE-6A4A2321020C}" dt="2025-08-20T18:09:33.926" v="4665" actId="20577"/>
          <ac:spMkLst>
            <pc:docMk/>
            <pc:sldMk cId="0" sldId="259"/>
            <ac:spMk id="3" creationId="{00000000-0000-0000-0000-000000000000}"/>
          </ac:spMkLst>
        </pc:spChg>
      </pc:sldChg>
      <pc:sldChg chg="modSp mod ord">
        <pc:chgData name="Michael Varga" userId="80ea5d2f020ca37a" providerId="LiveId" clId="{0E9F9930-1A07-4782-A7EE-6A4A2321020C}" dt="2025-08-20T18:04:07.258" v="4637" actId="20577"/>
        <pc:sldMkLst>
          <pc:docMk/>
          <pc:sldMk cId="0" sldId="260"/>
        </pc:sldMkLst>
        <pc:spChg chg="mod">
          <ac:chgData name="Michael Varga" userId="80ea5d2f020ca37a" providerId="LiveId" clId="{0E9F9930-1A07-4782-A7EE-6A4A2321020C}" dt="2025-08-20T17:57:17.204" v="4507" actId="20577"/>
          <ac:spMkLst>
            <pc:docMk/>
            <pc:sldMk cId="0" sldId="260"/>
            <ac:spMk id="2" creationId="{00000000-0000-0000-0000-000000000000}"/>
          </ac:spMkLst>
        </pc:spChg>
        <pc:spChg chg="mod">
          <ac:chgData name="Michael Varga" userId="80ea5d2f020ca37a" providerId="LiveId" clId="{0E9F9930-1A07-4782-A7EE-6A4A2321020C}" dt="2025-08-20T18:04:07.258" v="4637" actId="20577"/>
          <ac:spMkLst>
            <pc:docMk/>
            <pc:sldMk cId="0" sldId="260"/>
            <ac:spMk id="3" creationId="{00000000-0000-0000-0000-000000000000}"/>
          </ac:spMkLst>
        </pc:spChg>
      </pc:sldChg>
      <pc:sldChg chg="modSp mod">
        <pc:chgData name="Michael Varga" userId="80ea5d2f020ca37a" providerId="LiveId" clId="{0E9F9930-1A07-4782-A7EE-6A4A2321020C}" dt="2025-08-20T03:48:39.353" v="3406" actId="20577"/>
        <pc:sldMkLst>
          <pc:docMk/>
          <pc:sldMk cId="0" sldId="261"/>
        </pc:sldMkLst>
        <pc:spChg chg="mod">
          <ac:chgData name="Michael Varga" userId="80ea5d2f020ca37a" providerId="LiveId" clId="{0E9F9930-1A07-4782-A7EE-6A4A2321020C}" dt="2025-08-19T22:44:19.837" v="720" actId="14100"/>
          <ac:spMkLst>
            <pc:docMk/>
            <pc:sldMk cId="0" sldId="261"/>
            <ac:spMk id="2" creationId="{00000000-0000-0000-0000-000000000000}"/>
          </ac:spMkLst>
        </pc:spChg>
        <pc:spChg chg="mod">
          <ac:chgData name="Michael Varga" userId="80ea5d2f020ca37a" providerId="LiveId" clId="{0E9F9930-1A07-4782-A7EE-6A4A2321020C}" dt="2025-08-20T03:48:39.353" v="3406" actId="20577"/>
          <ac:spMkLst>
            <pc:docMk/>
            <pc:sldMk cId="0" sldId="261"/>
            <ac:spMk id="3" creationId="{00000000-0000-0000-0000-000000000000}"/>
          </ac:spMkLst>
        </pc:spChg>
      </pc:sldChg>
      <pc:sldChg chg="modSp mod">
        <pc:chgData name="Michael Varga" userId="80ea5d2f020ca37a" providerId="LiveId" clId="{0E9F9930-1A07-4782-A7EE-6A4A2321020C}" dt="2025-08-20T18:11:43.687" v="4676" actId="113"/>
        <pc:sldMkLst>
          <pc:docMk/>
          <pc:sldMk cId="0" sldId="263"/>
        </pc:sldMkLst>
        <pc:spChg chg="mod">
          <ac:chgData name="Michael Varga" userId="80ea5d2f020ca37a" providerId="LiveId" clId="{0E9F9930-1A07-4782-A7EE-6A4A2321020C}" dt="2025-08-19T22:49:37.713" v="834" actId="122"/>
          <ac:spMkLst>
            <pc:docMk/>
            <pc:sldMk cId="0" sldId="263"/>
            <ac:spMk id="2" creationId="{00000000-0000-0000-0000-000000000000}"/>
          </ac:spMkLst>
        </pc:spChg>
        <pc:spChg chg="mod">
          <ac:chgData name="Michael Varga" userId="80ea5d2f020ca37a" providerId="LiveId" clId="{0E9F9930-1A07-4782-A7EE-6A4A2321020C}" dt="2025-08-20T18:11:43.687" v="4676" actId="113"/>
          <ac:spMkLst>
            <pc:docMk/>
            <pc:sldMk cId="0" sldId="263"/>
            <ac:spMk id="3" creationId="{00000000-0000-0000-0000-000000000000}"/>
          </ac:spMkLst>
        </pc:spChg>
      </pc:sldChg>
      <pc:sldChg chg="modSp mod">
        <pc:chgData name="Michael Varga" userId="80ea5d2f020ca37a" providerId="LiveId" clId="{0E9F9930-1A07-4782-A7EE-6A4A2321020C}" dt="2025-08-20T18:13:18.671" v="4737" actId="20577"/>
        <pc:sldMkLst>
          <pc:docMk/>
          <pc:sldMk cId="0" sldId="264"/>
        </pc:sldMkLst>
        <pc:spChg chg="mod">
          <ac:chgData name="Michael Varga" userId="80ea5d2f020ca37a" providerId="LiveId" clId="{0E9F9930-1A07-4782-A7EE-6A4A2321020C}" dt="2025-08-19T22:53:17.187" v="886" actId="122"/>
          <ac:spMkLst>
            <pc:docMk/>
            <pc:sldMk cId="0" sldId="264"/>
            <ac:spMk id="2" creationId="{00000000-0000-0000-0000-000000000000}"/>
          </ac:spMkLst>
        </pc:spChg>
        <pc:spChg chg="mod">
          <ac:chgData name="Michael Varga" userId="80ea5d2f020ca37a" providerId="LiveId" clId="{0E9F9930-1A07-4782-A7EE-6A4A2321020C}" dt="2025-08-20T18:13:18.671" v="4737" actId="20577"/>
          <ac:spMkLst>
            <pc:docMk/>
            <pc:sldMk cId="0" sldId="264"/>
            <ac:spMk id="3" creationId="{00000000-0000-0000-0000-000000000000}"/>
          </ac:spMkLst>
        </pc:spChg>
      </pc:sldChg>
      <pc:sldChg chg="modSp mod">
        <pc:chgData name="Michael Varga" userId="80ea5d2f020ca37a" providerId="LiveId" clId="{0E9F9930-1A07-4782-A7EE-6A4A2321020C}" dt="2025-08-19T22:58:15.913" v="1027" actId="20577"/>
        <pc:sldMkLst>
          <pc:docMk/>
          <pc:sldMk cId="0" sldId="265"/>
        </pc:sldMkLst>
        <pc:spChg chg="mod">
          <ac:chgData name="Michael Varga" userId="80ea5d2f020ca37a" providerId="LiveId" clId="{0E9F9930-1A07-4782-A7EE-6A4A2321020C}" dt="2025-08-19T22:56:23.455" v="987" actId="207"/>
          <ac:spMkLst>
            <pc:docMk/>
            <pc:sldMk cId="0" sldId="265"/>
            <ac:spMk id="2" creationId="{00000000-0000-0000-0000-000000000000}"/>
          </ac:spMkLst>
        </pc:spChg>
        <pc:spChg chg="mod">
          <ac:chgData name="Michael Varga" userId="80ea5d2f020ca37a" providerId="LiveId" clId="{0E9F9930-1A07-4782-A7EE-6A4A2321020C}" dt="2025-08-19T22:58:15.913" v="1027" actId="20577"/>
          <ac:spMkLst>
            <pc:docMk/>
            <pc:sldMk cId="0" sldId="265"/>
            <ac:spMk id="3" creationId="{00000000-0000-0000-0000-000000000000}"/>
          </ac:spMkLst>
        </pc:spChg>
      </pc:sldChg>
      <pc:sldChg chg="modSp mod">
        <pc:chgData name="Michael Varga" userId="80ea5d2f020ca37a" providerId="LiveId" clId="{0E9F9930-1A07-4782-A7EE-6A4A2321020C}" dt="2025-08-20T18:15:01.626" v="4786" actId="20577"/>
        <pc:sldMkLst>
          <pc:docMk/>
          <pc:sldMk cId="0" sldId="266"/>
        </pc:sldMkLst>
        <pc:spChg chg="mod">
          <ac:chgData name="Michael Varga" userId="80ea5d2f020ca37a" providerId="LiveId" clId="{0E9F9930-1A07-4782-A7EE-6A4A2321020C}" dt="2025-08-19T22:58:58.333" v="1035" actId="122"/>
          <ac:spMkLst>
            <pc:docMk/>
            <pc:sldMk cId="0" sldId="266"/>
            <ac:spMk id="2" creationId="{00000000-0000-0000-0000-000000000000}"/>
          </ac:spMkLst>
        </pc:spChg>
        <pc:spChg chg="mod">
          <ac:chgData name="Michael Varga" userId="80ea5d2f020ca37a" providerId="LiveId" clId="{0E9F9930-1A07-4782-A7EE-6A4A2321020C}" dt="2025-08-20T18:15:01.626" v="4786" actId="20577"/>
          <ac:spMkLst>
            <pc:docMk/>
            <pc:sldMk cId="0" sldId="266"/>
            <ac:spMk id="3" creationId="{00000000-0000-0000-0000-000000000000}"/>
          </ac:spMkLst>
        </pc:spChg>
      </pc:sldChg>
      <pc:sldChg chg="modSp mod">
        <pc:chgData name="Michael Varga" userId="80ea5d2f020ca37a" providerId="LiveId" clId="{0E9F9930-1A07-4782-A7EE-6A4A2321020C}" dt="2025-08-20T18:16:40.511" v="4842" actId="20577"/>
        <pc:sldMkLst>
          <pc:docMk/>
          <pc:sldMk cId="0" sldId="267"/>
        </pc:sldMkLst>
        <pc:spChg chg="mod">
          <ac:chgData name="Michael Varga" userId="80ea5d2f020ca37a" providerId="LiveId" clId="{0E9F9930-1A07-4782-A7EE-6A4A2321020C}" dt="2025-08-19T23:02:46.784" v="1081" actId="207"/>
          <ac:spMkLst>
            <pc:docMk/>
            <pc:sldMk cId="0" sldId="267"/>
            <ac:spMk id="2" creationId="{00000000-0000-0000-0000-000000000000}"/>
          </ac:spMkLst>
        </pc:spChg>
        <pc:spChg chg="mod">
          <ac:chgData name="Michael Varga" userId="80ea5d2f020ca37a" providerId="LiveId" clId="{0E9F9930-1A07-4782-A7EE-6A4A2321020C}" dt="2025-08-20T18:16:40.511" v="4842" actId="20577"/>
          <ac:spMkLst>
            <pc:docMk/>
            <pc:sldMk cId="0" sldId="267"/>
            <ac:spMk id="3" creationId="{00000000-0000-0000-0000-000000000000}"/>
          </ac:spMkLst>
        </pc:spChg>
      </pc:sldChg>
      <pc:sldChg chg="modSp mod">
        <pc:chgData name="Michael Varga" userId="80ea5d2f020ca37a" providerId="LiveId" clId="{0E9F9930-1A07-4782-A7EE-6A4A2321020C}" dt="2025-08-20T18:19:11.694" v="4856" actId="20577"/>
        <pc:sldMkLst>
          <pc:docMk/>
          <pc:sldMk cId="0" sldId="268"/>
        </pc:sldMkLst>
        <pc:spChg chg="mod">
          <ac:chgData name="Michael Varga" userId="80ea5d2f020ca37a" providerId="LiveId" clId="{0E9F9930-1A07-4782-A7EE-6A4A2321020C}" dt="2025-08-19T23:08:54.127" v="1281" actId="1076"/>
          <ac:spMkLst>
            <pc:docMk/>
            <pc:sldMk cId="0" sldId="268"/>
            <ac:spMk id="2" creationId="{00000000-0000-0000-0000-000000000000}"/>
          </ac:spMkLst>
        </pc:spChg>
        <pc:spChg chg="mod">
          <ac:chgData name="Michael Varga" userId="80ea5d2f020ca37a" providerId="LiveId" clId="{0E9F9930-1A07-4782-A7EE-6A4A2321020C}" dt="2025-08-20T18:19:11.694" v="4856" actId="20577"/>
          <ac:spMkLst>
            <pc:docMk/>
            <pc:sldMk cId="0" sldId="268"/>
            <ac:spMk id="3" creationId="{00000000-0000-0000-0000-000000000000}"/>
          </ac:spMkLst>
        </pc:spChg>
      </pc:sldChg>
      <pc:sldChg chg="modSp mod">
        <pc:chgData name="Michael Varga" userId="80ea5d2f020ca37a" providerId="LiveId" clId="{0E9F9930-1A07-4782-A7EE-6A4A2321020C}" dt="2025-08-20T18:19:44.418" v="4857" actId="5793"/>
        <pc:sldMkLst>
          <pc:docMk/>
          <pc:sldMk cId="0" sldId="269"/>
        </pc:sldMkLst>
        <pc:spChg chg="mod">
          <ac:chgData name="Michael Varga" userId="80ea5d2f020ca37a" providerId="LiveId" clId="{0E9F9930-1A07-4782-A7EE-6A4A2321020C}" dt="2025-08-19T23:18:16.318" v="1445" actId="20577"/>
          <ac:spMkLst>
            <pc:docMk/>
            <pc:sldMk cId="0" sldId="269"/>
            <ac:spMk id="2" creationId="{00000000-0000-0000-0000-000000000000}"/>
          </ac:spMkLst>
        </pc:spChg>
        <pc:spChg chg="mod">
          <ac:chgData name="Michael Varga" userId="80ea5d2f020ca37a" providerId="LiveId" clId="{0E9F9930-1A07-4782-A7EE-6A4A2321020C}" dt="2025-08-20T18:19:44.418" v="4857" actId="5793"/>
          <ac:spMkLst>
            <pc:docMk/>
            <pc:sldMk cId="0" sldId="269"/>
            <ac:spMk id="3" creationId="{00000000-0000-0000-0000-000000000000}"/>
          </ac:spMkLst>
        </pc:spChg>
      </pc:sldChg>
      <pc:sldChg chg="modSp mod">
        <pc:chgData name="Michael Varga" userId="80ea5d2f020ca37a" providerId="LiveId" clId="{0E9F9930-1A07-4782-A7EE-6A4A2321020C}" dt="2025-08-20T03:59:51.801" v="3721" actId="20577"/>
        <pc:sldMkLst>
          <pc:docMk/>
          <pc:sldMk cId="0" sldId="270"/>
        </pc:sldMkLst>
        <pc:spChg chg="mod">
          <ac:chgData name="Michael Varga" userId="80ea5d2f020ca37a" providerId="LiveId" clId="{0E9F9930-1A07-4782-A7EE-6A4A2321020C}" dt="2025-08-19T23:12:50.486" v="1343" actId="1076"/>
          <ac:spMkLst>
            <pc:docMk/>
            <pc:sldMk cId="0" sldId="270"/>
            <ac:spMk id="2" creationId="{00000000-0000-0000-0000-000000000000}"/>
          </ac:spMkLst>
        </pc:spChg>
        <pc:spChg chg="mod">
          <ac:chgData name="Michael Varga" userId="80ea5d2f020ca37a" providerId="LiveId" clId="{0E9F9930-1A07-4782-A7EE-6A4A2321020C}" dt="2025-08-20T03:59:51.801" v="3721" actId="20577"/>
          <ac:spMkLst>
            <pc:docMk/>
            <pc:sldMk cId="0" sldId="270"/>
            <ac:spMk id="3" creationId="{00000000-0000-0000-0000-000000000000}"/>
          </ac:spMkLst>
        </pc:spChg>
      </pc:sldChg>
      <pc:sldChg chg="modSp mod">
        <pc:chgData name="Michael Varga" userId="80ea5d2f020ca37a" providerId="LiveId" clId="{0E9F9930-1A07-4782-A7EE-6A4A2321020C}" dt="2025-08-20T17:37:15.679" v="4307" actId="113"/>
        <pc:sldMkLst>
          <pc:docMk/>
          <pc:sldMk cId="0" sldId="271"/>
        </pc:sldMkLst>
        <pc:spChg chg="mod">
          <ac:chgData name="Michael Varga" userId="80ea5d2f020ca37a" providerId="LiveId" clId="{0E9F9930-1A07-4782-A7EE-6A4A2321020C}" dt="2025-08-19T23:25:10.310" v="1641" actId="1076"/>
          <ac:spMkLst>
            <pc:docMk/>
            <pc:sldMk cId="0" sldId="271"/>
            <ac:spMk id="2" creationId="{00000000-0000-0000-0000-000000000000}"/>
          </ac:spMkLst>
        </pc:spChg>
        <pc:spChg chg="mod">
          <ac:chgData name="Michael Varga" userId="80ea5d2f020ca37a" providerId="LiveId" clId="{0E9F9930-1A07-4782-A7EE-6A4A2321020C}" dt="2025-08-20T17:37:15.679" v="4307" actId="113"/>
          <ac:spMkLst>
            <pc:docMk/>
            <pc:sldMk cId="0" sldId="271"/>
            <ac:spMk id="3" creationId="{00000000-0000-0000-0000-000000000000}"/>
          </ac:spMkLst>
        </pc:spChg>
      </pc:sldChg>
      <pc:sldChg chg="modSp mod">
        <pc:chgData name="Michael Varga" userId="80ea5d2f020ca37a" providerId="LiveId" clId="{0E9F9930-1A07-4782-A7EE-6A4A2321020C}" dt="2025-08-20T04:06:15.280" v="3874" actId="2711"/>
        <pc:sldMkLst>
          <pc:docMk/>
          <pc:sldMk cId="0" sldId="272"/>
        </pc:sldMkLst>
        <pc:spChg chg="mod">
          <ac:chgData name="Michael Varga" userId="80ea5d2f020ca37a" providerId="LiveId" clId="{0E9F9930-1A07-4782-A7EE-6A4A2321020C}" dt="2025-08-19T23:27:21.920" v="1691" actId="1076"/>
          <ac:spMkLst>
            <pc:docMk/>
            <pc:sldMk cId="0" sldId="272"/>
            <ac:spMk id="2" creationId="{00000000-0000-0000-0000-000000000000}"/>
          </ac:spMkLst>
        </pc:spChg>
        <pc:spChg chg="mod">
          <ac:chgData name="Michael Varga" userId="80ea5d2f020ca37a" providerId="LiveId" clId="{0E9F9930-1A07-4782-A7EE-6A4A2321020C}" dt="2025-08-20T04:06:15.280" v="3874" actId="2711"/>
          <ac:spMkLst>
            <pc:docMk/>
            <pc:sldMk cId="0" sldId="272"/>
            <ac:spMk id="3" creationId="{00000000-0000-0000-0000-000000000000}"/>
          </ac:spMkLst>
        </pc:spChg>
      </pc:sldChg>
      <pc:sldChg chg="modSp mod">
        <pc:chgData name="Michael Varga" userId="80ea5d2f020ca37a" providerId="LiveId" clId="{0E9F9930-1A07-4782-A7EE-6A4A2321020C}" dt="2025-08-20T04:08:01.675" v="3942" actId="20577"/>
        <pc:sldMkLst>
          <pc:docMk/>
          <pc:sldMk cId="0" sldId="273"/>
        </pc:sldMkLst>
        <pc:spChg chg="mod">
          <ac:chgData name="Michael Varga" userId="80ea5d2f020ca37a" providerId="LiveId" clId="{0E9F9930-1A07-4782-A7EE-6A4A2321020C}" dt="2025-08-19T23:29:04.309" v="1711" actId="122"/>
          <ac:spMkLst>
            <pc:docMk/>
            <pc:sldMk cId="0" sldId="273"/>
            <ac:spMk id="2" creationId="{00000000-0000-0000-0000-000000000000}"/>
          </ac:spMkLst>
        </pc:spChg>
        <pc:spChg chg="mod">
          <ac:chgData name="Michael Varga" userId="80ea5d2f020ca37a" providerId="LiveId" clId="{0E9F9930-1A07-4782-A7EE-6A4A2321020C}" dt="2025-08-20T04:08:01.675" v="3942" actId="20577"/>
          <ac:spMkLst>
            <pc:docMk/>
            <pc:sldMk cId="0" sldId="273"/>
            <ac:spMk id="3" creationId="{00000000-0000-0000-0000-000000000000}"/>
          </ac:spMkLst>
        </pc:spChg>
      </pc:sldChg>
      <pc:sldChg chg="addSp delSp modSp mod">
        <pc:chgData name="Michael Varga" userId="80ea5d2f020ca37a" providerId="LiveId" clId="{0E9F9930-1A07-4782-A7EE-6A4A2321020C}" dt="2025-08-20T18:27:04.219" v="4928" actId="20577"/>
        <pc:sldMkLst>
          <pc:docMk/>
          <pc:sldMk cId="0" sldId="274"/>
        </pc:sldMkLst>
        <pc:spChg chg="mod">
          <ac:chgData name="Michael Varga" userId="80ea5d2f020ca37a" providerId="LiveId" clId="{0E9F9930-1A07-4782-A7EE-6A4A2321020C}" dt="2025-08-20T04:08:35.168" v="3953" actId="5793"/>
          <ac:spMkLst>
            <pc:docMk/>
            <pc:sldMk cId="0" sldId="274"/>
            <ac:spMk id="2" creationId="{00000000-0000-0000-0000-000000000000}"/>
          </ac:spMkLst>
        </pc:spChg>
        <pc:spChg chg="mod">
          <ac:chgData name="Michael Varga" userId="80ea5d2f020ca37a" providerId="LiveId" clId="{0E9F9930-1A07-4782-A7EE-6A4A2321020C}" dt="2025-08-20T18:27:04.219" v="4928" actId="20577"/>
          <ac:spMkLst>
            <pc:docMk/>
            <pc:sldMk cId="0" sldId="274"/>
            <ac:spMk id="3" creationId="{00000000-0000-0000-0000-000000000000}"/>
          </ac:spMkLst>
        </pc:spChg>
        <pc:spChg chg="add del mod">
          <ac:chgData name="Michael Varga" userId="80ea5d2f020ca37a" providerId="LiveId" clId="{0E9F9930-1A07-4782-A7EE-6A4A2321020C}" dt="2025-08-20T17:37:47.824" v="4309" actId="478"/>
          <ac:spMkLst>
            <pc:docMk/>
            <pc:sldMk cId="0" sldId="274"/>
            <ac:spMk id="4" creationId="{5C294A4B-952A-41CD-D758-DB6162E8DDE7}"/>
          </ac:spMkLst>
        </pc:spChg>
        <pc:spChg chg="add">
          <ac:chgData name="Michael Varga" userId="80ea5d2f020ca37a" providerId="LiveId" clId="{0E9F9930-1A07-4782-A7EE-6A4A2321020C}" dt="2025-08-20T18:24:13.915" v="4903"/>
          <ac:spMkLst>
            <pc:docMk/>
            <pc:sldMk cId="0" sldId="274"/>
            <ac:spMk id="5" creationId="{F2545944-64DD-8268-69AE-135A2E7DD81F}"/>
          </ac:spMkLst>
        </pc:spChg>
        <pc:spChg chg="add">
          <ac:chgData name="Michael Varga" userId="80ea5d2f020ca37a" providerId="LiveId" clId="{0E9F9930-1A07-4782-A7EE-6A4A2321020C}" dt="2025-08-20T18:24:20.394" v="4904"/>
          <ac:spMkLst>
            <pc:docMk/>
            <pc:sldMk cId="0" sldId="274"/>
            <ac:spMk id="6" creationId="{E573132A-2159-A293-F69E-4BAD4F1A321E}"/>
          </ac:spMkLst>
        </pc:spChg>
        <pc:spChg chg="add">
          <ac:chgData name="Michael Varga" userId="80ea5d2f020ca37a" providerId="LiveId" clId="{0E9F9930-1A07-4782-A7EE-6A4A2321020C}" dt="2025-08-20T18:24:31.442" v="4907"/>
          <ac:spMkLst>
            <pc:docMk/>
            <pc:sldMk cId="0" sldId="274"/>
            <ac:spMk id="7" creationId="{AA566BB2-A517-EA70-B5AD-F26A93C496C5}"/>
          </ac:spMkLst>
        </pc:spChg>
      </pc:sldChg>
      <pc:sldChg chg="modSp mod">
        <pc:chgData name="Michael Varga" userId="80ea5d2f020ca37a" providerId="LiveId" clId="{0E9F9930-1A07-4782-A7EE-6A4A2321020C}" dt="2025-08-20T04:20:03.414" v="4289" actId="20577"/>
        <pc:sldMkLst>
          <pc:docMk/>
          <pc:sldMk cId="0" sldId="275"/>
        </pc:sldMkLst>
        <pc:spChg chg="mod">
          <ac:chgData name="Michael Varga" userId="80ea5d2f020ca37a" providerId="LiveId" clId="{0E9F9930-1A07-4782-A7EE-6A4A2321020C}" dt="2025-08-20T04:17:28.672" v="4255" actId="20577"/>
          <ac:spMkLst>
            <pc:docMk/>
            <pc:sldMk cId="0" sldId="275"/>
            <ac:spMk id="2" creationId="{00000000-0000-0000-0000-000000000000}"/>
          </ac:spMkLst>
        </pc:spChg>
        <pc:spChg chg="mod">
          <ac:chgData name="Michael Varga" userId="80ea5d2f020ca37a" providerId="LiveId" clId="{0E9F9930-1A07-4782-A7EE-6A4A2321020C}" dt="2025-08-20T04:20:03.414" v="4289" actId="20577"/>
          <ac:spMkLst>
            <pc:docMk/>
            <pc:sldMk cId="0" sldId="275"/>
            <ac:spMk id="3" creationId="{00000000-0000-0000-0000-000000000000}"/>
          </ac:spMkLst>
        </pc:spChg>
      </pc:sldChg>
      <pc:sldChg chg="modSp mod ord">
        <pc:chgData name="Michael Varga" userId="80ea5d2f020ca37a" providerId="LiveId" clId="{0E9F9930-1A07-4782-A7EE-6A4A2321020C}" dt="2025-08-20T17:37:05.595" v="4306" actId="113"/>
        <pc:sldMkLst>
          <pc:docMk/>
          <pc:sldMk cId="0" sldId="276"/>
        </pc:sldMkLst>
        <pc:spChg chg="mod">
          <ac:chgData name="Michael Varga" userId="80ea5d2f020ca37a" providerId="LiveId" clId="{0E9F9930-1A07-4782-A7EE-6A4A2321020C}" dt="2025-08-19T23:20:49.309" v="1528" actId="207"/>
          <ac:spMkLst>
            <pc:docMk/>
            <pc:sldMk cId="0" sldId="276"/>
            <ac:spMk id="2" creationId="{00000000-0000-0000-0000-000000000000}"/>
          </ac:spMkLst>
        </pc:spChg>
        <pc:spChg chg="mod">
          <ac:chgData name="Michael Varga" userId="80ea5d2f020ca37a" providerId="LiveId" clId="{0E9F9930-1A07-4782-A7EE-6A4A2321020C}" dt="2025-08-20T17:37:05.595" v="4306" actId="113"/>
          <ac:spMkLst>
            <pc:docMk/>
            <pc:sldMk cId="0" sldId="276"/>
            <ac:spMk id="3" creationId="{00000000-0000-0000-0000-000000000000}"/>
          </ac:spMkLst>
        </pc:spChg>
      </pc:sldChg>
      <pc:sldChg chg="modSp mod">
        <pc:chgData name="Michael Varga" userId="80ea5d2f020ca37a" providerId="LiveId" clId="{0E9F9930-1A07-4782-A7EE-6A4A2321020C}" dt="2025-08-20T04:22:30.716" v="4305" actId="20577"/>
        <pc:sldMkLst>
          <pc:docMk/>
          <pc:sldMk cId="0" sldId="277"/>
        </pc:sldMkLst>
        <pc:spChg chg="mod">
          <ac:chgData name="Michael Varga" userId="80ea5d2f020ca37a" providerId="LiveId" clId="{0E9F9930-1A07-4782-A7EE-6A4A2321020C}" dt="2025-08-20T00:06:26.267" v="2645" actId="1076"/>
          <ac:spMkLst>
            <pc:docMk/>
            <pc:sldMk cId="0" sldId="277"/>
            <ac:spMk id="2" creationId="{00000000-0000-0000-0000-000000000000}"/>
          </ac:spMkLst>
        </pc:spChg>
        <pc:spChg chg="mod">
          <ac:chgData name="Michael Varga" userId="80ea5d2f020ca37a" providerId="LiveId" clId="{0E9F9930-1A07-4782-A7EE-6A4A2321020C}" dt="2025-08-20T04:22:30.716" v="4305" actId="20577"/>
          <ac:spMkLst>
            <pc:docMk/>
            <pc:sldMk cId="0" sldId="277"/>
            <ac:spMk id="3" creationId="{00000000-0000-0000-0000-000000000000}"/>
          </ac:spMkLst>
        </pc:spChg>
      </pc:sldChg>
      <pc:sldChg chg="modSp mod">
        <pc:chgData name="Michael Varga" userId="80ea5d2f020ca37a" providerId="LiveId" clId="{0E9F9930-1A07-4782-A7EE-6A4A2321020C}" dt="2025-08-20T18:11:00.390" v="4666" actId="20577"/>
        <pc:sldMkLst>
          <pc:docMk/>
          <pc:sldMk cId="4138006574" sldId="278"/>
        </pc:sldMkLst>
        <pc:spChg chg="mod">
          <ac:chgData name="Michael Varga" userId="80ea5d2f020ca37a" providerId="LiveId" clId="{0E9F9930-1A07-4782-A7EE-6A4A2321020C}" dt="2025-08-20T00:20:29.653" v="2887" actId="2711"/>
          <ac:spMkLst>
            <pc:docMk/>
            <pc:sldMk cId="4138006574" sldId="278"/>
            <ac:spMk id="2" creationId="{6D3BB7BA-0481-8377-F39F-64541DC5FCFA}"/>
          </ac:spMkLst>
        </pc:spChg>
        <pc:spChg chg="mod">
          <ac:chgData name="Michael Varga" userId="80ea5d2f020ca37a" providerId="LiveId" clId="{0E9F9930-1A07-4782-A7EE-6A4A2321020C}" dt="2025-08-20T18:11:00.390" v="4666" actId="20577"/>
          <ac:spMkLst>
            <pc:docMk/>
            <pc:sldMk cId="4138006574" sldId="278"/>
            <ac:spMk id="3" creationId="{51E67AB9-ED3A-7D51-E77E-AD4E4F589803}"/>
          </ac:spMkLst>
        </pc:spChg>
      </pc:sldChg>
      <pc:sldChg chg="modSp mod">
        <pc:chgData name="Michael Varga" userId="80ea5d2f020ca37a" providerId="LiveId" clId="{0E9F9930-1A07-4782-A7EE-6A4A2321020C}" dt="2025-08-20T03:49:46.997" v="3479" actId="20577"/>
        <pc:sldMkLst>
          <pc:docMk/>
          <pc:sldMk cId="2584651000" sldId="279"/>
        </pc:sldMkLst>
        <pc:spChg chg="mod">
          <ac:chgData name="Michael Varga" userId="80ea5d2f020ca37a" providerId="LiveId" clId="{0E9F9930-1A07-4782-A7EE-6A4A2321020C}" dt="2025-08-19T22:45:28.289" v="740" actId="20577"/>
          <ac:spMkLst>
            <pc:docMk/>
            <pc:sldMk cId="2584651000" sldId="279"/>
            <ac:spMk id="2" creationId="{DB94228C-F4C2-AA5E-4C84-A76281B9EDBD}"/>
          </ac:spMkLst>
        </pc:spChg>
        <pc:spChg chg="mod">
          <ac:chgData name="Michael Varga" userId="80ea5d2f020ca37a" providerId="LiveId" clId="{0E9F9930-1A07-4782-A7EE-6A4A2321020C}" dt="2025-08-20T03:49:46.997" v="3479" actId="20577"/>
          <ac:spMkLst>
            <pc:docMk/>
            <pc:sldMk cId="2584651000" sldId="279"/>
            <ac:spMk id="3" creationId="{A9B38F4D-2049-5A33-BF3F-446853A4C522}"/>
          </ac:spMkLst>
        </pc:spChg>
      </pc:sldChg>
      <pc:sldChg chg="modSp mod">
        <pc:chgData name="Michael Varga" userId="80ea5d2f020ca37a" providerId="LiveId" clId="{0E9F9930-1A07-4782-A7EE-6A4A2321020C}" dt="2025-08-20T03:52:54.610" v="3566" actId="20577"/>
        <pc:sldMkLst>
          <pc:docMk/>
          <pc:sldMk cId="32939658" sldId="280"/>
        </pc:sldMkLst>
        <pc:spChg chg="mod">
          <ac:chgData name="Michael Varga" userId="80ea5d2f020ca37a" providerId="LiveId" clId="{0E9F9930-1A07-4782-A7EE-6A4A2321020C}" dt="2025-08-19T22:51:07.659" v="851" actId="1076"/>
          <ac:spMkLst>
            <pc:docMk/>
            <pc:sldMk cId="32939658" sldId="280"/>
            <ac:spMk id="2" creationId="{54FC83DC-E1B9-CD40-6248-AD43D5AF3040}"/>
          </ac:spMkLst>
        </pc:spChg>
        <pc:spChg chg="mod">
          <ac:chgData name="Michael Varga" userId="80ea5d2f020ca37a" providerId="LiveId" clId="{0E9F9930-1A07-4782-A7EE-6A4A2321020C}" dt="2025-08-20T03:52:54.610" v="3566" actId="20577"/>
          <ac:spMkLst>
            <pc:docMk/>
            <pc:sldMk cId="32939658" sldId="280"/>
            <ac:spMk id="3" creationId="{3AD5AF9B-9110-8E84-2B3E-60FF35D61BC7}"/>
          </ac:spMkLst>
        </pc:spChg>
      </pc:sldChg>
      <pc:sldChg chg="modSp mod">
        <pc:chgData name="Michael Varga" userId="80ea5d2f020ca37a" providerId="LiveId" clId="{0E9F9930-1A07-4782-A7EE-6A4A2321020C}" dt="2025-08-20T03:57:24.147" v="3704" actId="20577"/>
        <pc:sldMkLst>
          <pc:docMk/>
          <pc:sldMk cId="86824464" sldId="281"/>
        </pc:sldMkLst>
        <pc:spChg chg="mod">
          <ac:chgData name="Michael Varga" userId="80ea5d2f020ca37a" providerId="LiveId" clId="{0E9F9930-1A07-4782-A7EE-6A4A2321020C}" dt="2025-08-19T23:05:07.775" v="1133" actId="122"/>
          <ac:spMkLst>
            <pc:docMk/>
            <pc:sldMk cId="86824464" sldId="281"/>
            <ac:spMk id="2" creationId="{3328FBFA-DBA9-4541-B61C-65FDB317CE65}"/>
          </ac:spMkLst>
        </pc:spChg>
        <pc:spChg chg="mod">
          <ac:chgData name="Michael Varga" userId="80ea5d2f020ca37a" providerId="LiveId" clId="{0E9F9930-1A07-4782-A7EE-6A4A2321020C}" dt="2025-08-20T03:57:24.147" v="3704" actId="20577"/>
          <ac:spMkLst>
            <pc:docMk/>
            <pc:sldMk cId="86824464" sldId="281"/>
            <ac:spMk id="3" creationId="{662067AD-29FC-F23A-D310-E50DED729394}"/>
          </ac:spMkLst>
        </pc:spChg>
      </pc:sldChg>
      <pc:sldChg chg="modSp mod setBg">
        <pc:chgData name="Michael Varga" userId="80ea5d2f020ca37a" providerId="LiveId" clId="{0E9F9930-1A07-4782-A7EE-6A4A2321020C}" dt="2025-08-20T00:17:47.845" v="2882" actId="27636"/>
        <pc:sldMkLst>
          <pc:docMk/>
          <pc:sldMk cId="2190610168" sldId="282"/>
        </pc:sldMkLst>
        <pc:spChg chg="mod">
          <ac:chgData name="Michael Varga" userId="80ea5d2f020ca37a" providerId="LiveId" clId="{0E9F9930-1A07-4782-A7EE-6A4A2321020C}" dt="2025-08-20T00:15:56.998" v="2774" actId="1076"/>
          <ac:spMkLst>
            <pc:docMk/>
            <pc:sldMk cId="2190610168" sldId="282"/>
            <ac:spMk id="2" creationId="{C697903B-4A65-478D-0703-B3F69D142E3C}"/>
          </ac:spMkLst>
        </pc:spChg>
        <pc:spChg chg="mod">
          <ac:chgData name="Michael Varga" userId="80ea5d2f020ca37a" providerId="LiveId" clId="{0E9F9930-1A07-4782-A7EE-6A4A2321020C}" dt="2025-08-20T00:17:47.845" v="2882" actId="27636"/>
          <ac:spMkLst>
            <pc:docMk/>
            <pc:sldMk cId="2190610168" sldId="282"/>
            <ac:spMk id="3" creationId="{94C7544E-1884-36AF-D150-2C4F357DAD79}"/>
          </ac:spMkLst>
        </pc:spChg>
      </pc:sldChg>
      <pc:sldChg chg="modSp add mod">
        <pc:chgData name="Michael Varga" userId="80ea5d2f020ca37a" providerId="LiveId" clId="{0E9F9930-1A07-4782-A7EE-6A4A2321020C}" dt="2025-08-19T23:19:55.741" v="1479" actId="1076"/>
        <pc:sldMkLst>
          <pc:docMk/>
          <pc:sldMk cId="2128541880" sldId="283"/>
        </pc:sldMkLst>
        <pc:spChg chg="mod">
          <ac:chgData name="Michael Varga" userId="80ea5d2f020ca37a" providerId="LiveId" clId="{0E9F9930-1A07-4782-A7EE-6A4A2321020C}" dt="2025-08-19T23:18:44.659" v="1460" actId="20577"/>
          <ac:spMkLst>
            <pc:docMk/>
            <pc:sldMk cId="2128541880" sldId="283"/>
            <ac:spMk id="2" creationId="{BE7F80DD-0F8F-1E2C-69AE-489E210E13F1}"/>
          </ac:spMkLst>
        </pc:spChg>
        <pc:spChg chg="mod">
          <ac:chgData name="Michael Varga" userId="80ea5d2f020ca37a" providerId="LiveId" clId="{0E9F9930-1A07-4782-A7EE-6A4A2321020C}" dt="2025-08-19T23:19:55.741" v="1479" actId="1076"/>
          <ac:spMkLst>
            <pc:docMk/>
            <pc:sldMk cId="2128541880" sldId="283"/>
            <ac:spMk id="3" creationId="{D3B0F787-D7CF-6D09-E952-EFB08DB3D3FC}"/>
          </ac:spMkLst>
        </pc:spChg>
      </pc:sldChg>
      <pc:sldChg chg="modSp add mod">
        <pc:chgData name="Michael Varga" userId="80ea5d2f020ca37a" providerId="LiveId" clId="{0E9F9930-1A07-4782-A7EE-6A4A2321020C}" dt="2025-08-20T18:29:46.545" v="4976" actId="5793"/>
        <pc:sldMkLst>
          <pc:docMk/>
          <pc:sldMk cId="2831376883" sldId="284"/>
        </pc:sldMkLst>
        <pc:spChg chg="mod">
          <ac:chgData name="Michael Varga" userId="80ea5d2f020ca37a" providerId="LiveId" clId="{0E9F9930-1A07-4782-A7EE-6A4A2321020C}" dt="2025-08-20T00:26:53.097" v="2971" actId="20577"/>
          <ac:spMkLst>
            <pc:docMk/>
            <pc:sldMk cId="2831376883" sldId="284"/>
            <ac:spMk id="2" creationId="{0511BAB7-C64F-32C2-F5F8-84E0E12506CA}"/>
          </ac:spMkLst>
        </pc:spChg>
        <pc:spChg chg="mod">
          <ac:chgData name="Michael Varga" userId="80ea5d2f020ca37a" providerId="LiveId" clId="{0E9F9930-1A07-4782-A7EE-6A4A2321020C}" dt="2025-08-20T18:29:46.545" v="4976" actId="5793"/>
          <ac:spMkLst>
            <pc:docMk/>
            <pc:sldMk cId="2831376883" sldId="284"/>
            <ac:spMk id="3" creationId="{7F607B3C-18BB-2559-0B49-24A6CC2BCE98}"/>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a:xfrm>
            <a:off x="1900237" y="5410202"/>
            <a:ext cx="3843665" cy="365125"/>
          </a:xfrm>
        </p:spPr>
        <p:txBody>
          <a:bodyPr/>
          <a:lstStyle/>
          <a:p>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4676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28322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56157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1729042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50113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221985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8/19/2025</a:t>
            </a:fld>
            <a:endParaRPr lang="en-US"/>
          </a:p>
        </p:txBody>
      </p:sp>
      <p:sp>
        <p:nvSpPr>
          <p:cNvPr id="4" name="Footer Placeholder 3"/>
          <p:cNvSpPr>
            <a:spLocks noGrp="1"/>
          </p:cNvSpPr>
          <p:nvPr>
            <p:ph type="ftr" sz="quarter" idx="11"/>
          </p:nvPr>
        </p:nvSpPr>
        <p:spPr/>
        <p:txBody>
          <a:bodyPr/>
          <a:lstStyle>
            <a:lvl1pPr>
              <a:defRPr cap="all" baseline="0"/>
            </a:lvl1p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94858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53031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9290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5BCAD085-E8A6-8845-BD4E-CB4CCA059FC4}" type="datetimeFigureOut">
              <a:rPr lang="en-US" smtClean="0"/>
              <a:t>8/19/2025</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5312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37090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8875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72439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0983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7774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33608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5691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BCAD085-E8A6-8845-BD4E-CB4CCA059FC4}" type="datetimeFigureOut">
              <a:rPr lang="en-US" smtClean="0"/>
              <a:t>8/19/2025</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4223482126"/>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riskanalyticsintel.com" TargetMode="External"/><Relationship Id="rId2" Type="http://schemas.openxmlformats.org/officeDocument/2006/relationships/hyperlink" Target="http://www.riskanalyticsint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2251" y="1171756"/>
            <a:ext cx="9026433" cy="1470025"/>
          </a:xfrm>
        </p:spPr>
        <p:txBody>
          <a:bodyPr>
            <a:normAutofit/>
          </a:bodyPr>
          <a:lstStyle/>
          <a:p>
            <a:pPr algn="ctr"/>
            <a:r>
              <a:rPr dirty="0">
                <a:solidFill>
                  <a:srgbClr val="FF0000"/>
                </a:solidFill>
              </a:rPr>
              <a:t>CATDAMS</a:t>
            </a:r>
            <a:r>
              <a:rPr lang="en-US" dirty="0">
                <a:solidFill>
                  <a:srgbClr val="FF0000"/>
                </a:solidFill>
              </a:rPr>
              <a:t> </a:t>
            </a:r>
            <a:br>
              <a:rPr lang="en-US" dirty="0"/>
            </a:br>
            <a:r>
              <a:rPr lang="en-US" sz="2000" dirty="0"/>
              <a:t>(</a:t>
            </a:r>
            <a:r>
              <a:rPr lang="en-US" sz="2000" dirty="0">
                <a:solidFill>
                  <a:srgbClr val="FF0000"/>
                </a:solidFill>
              </a:rPr>
              <a:t>C</a:t>
            </a:r>
            <a:r>
              <a:rPr lang="en-US" sz="2000" dirty="0"/>
              <a:t>ognitive </a:t>
            </a:r>
            <a:r>
              <a:rPr lang="en-US" sz="2000" dirty="0">
                <a:solidFill>
                  <a:srgbClr val="FF0000"/>
                </a:solidFill>
              </a:rPr>
              <a:t>A</a:t>
            </a:r>
            <a:r>
              <a:rPr lang="en-US" sz="2000" dirty="0"/>
              <a:t>I </a:t>
            </a:r>
            <a:r>
              <a:rPr lang="en-US" sz="2000" dirty="0">
                <a:solidFill>
                  <a:srgbClr val="FF0000"/>
                </a:solidFill>
              </a:rPr>
              <a:t>T</a:t>
            </a:r>
            <a:r>
              <a:rPr lang="en-US" sz="2000" dirty="0"/>
              <a:t>hreat </a:t>
            </a:r>
            <a:r>
              <a:rPr lang="en-US" sz="2000" dirty="0">
                <a:solidFill>
                  <a:srgbClr val="FF0000"/>
                </a:solidFill>
              </a:rPr>
              <a:t>D</a:t>
            </a:r>
            <a:r>
              <a:rPr lang="en-US" sz="2000" dirty="0"/>
              <a:t>etection, </a:t>
            </a:r>
            <a:r>
              <a:rPr lang="en-US" sz="2000" dirty="0">
                <a:solidFill>
                  <a:srgbClr val="FF0000"/>
                </a:solidFill>
              </a:rPr>
              <a:t>A</a:t>
            </a:r>
            <a:r>
              <a:rPr lang="en-US" sz="2000" dirty="0"/>
              <a:t>nalysis, and </a:t>
            </a:r>
            <a:r>
              <a:rPr lang="en-US" sz="2000" dirty="0">
                <a:solidFill>
                  <a:srgbClr val="FF0000"/>
                </a:solidFill>
              </a:rPr>
              <a:t>M</a:t>
            </a:r>
            <a:r>
              <a:rPr lang="en-US" sz="2000" dirty="0"/>
              <a:t>itigation </a:t>
            </a:r>
            <a:r>
              <a:rPr lang="en-US" sz="2000" dirty="0">
                <a:solidFill>
                  <a:srgbClr val="FF0000"/>
                </a:solidFill>
              </a:rPr>
              <a:t>S</a:t>
            </a:r>
            <a:r>
              <a:rPr lang="en-US" sz="2000" dirty="0"/>
              <a:t>ystem)</a:t>
            </a:r>
            <a:endParaRPr sz="2000" dirty="0"/>
          </a:p>
        </p:txBody>
      </p:sp>
      <p:sp useBgFill="1">
        <p:nvSpPr>
          <p:cNvPr id="3" name="Subtitle 2"/>
          <p:cNvSpPr>
            <a:spLocks noGrp="1"/>
          </p:cNvSpPr>
          <p:nvPr>
            <p:ph type="subTitle" idx="1"/>
          </p:nvPr>
        </p:nvSpPr>
        <p:spPr>
          <a:xfrm>
            <a:off x="195943" y="4650376"/>
            <a:ext cx="8778240" cy="2024743"/>
          </a:xfrm>
        </p:spPr>
        <p:txBody>
          <a:bodyPr anchor="ctr">
            <a:normAutofit fontScale="92500" lnSpcReduction="20000"/>
          </a:bodyPr>
          <a:lstStyle/>
          <a:p>
            <a:endParaRPr lang="en-US" sz="2200" dirty="0">
              <a:solidFill>
                <a:schemeClr val="tx1">
                  <a:lumMod val="50000"/>
                </a:schemeClr>
              </a:solidFill>
            </a:endParaRPr>
          </a:p>
          <a:p>
            <a:pPr>
              <a:spcBef>
                <a:spcPts val="0"/>
              </a:spcBef>
            </a:pPr>
            <a:r>
              <a:rPr sz="2200" dirty="0">
                <a:solidFill>
                  <a:schemeClr val="tx1">
                    <a:lumMod val="50000"/>
                  </a:schemeClr>
                </a:solidFill>
                <a:latin typeface="+mj-lt"/>
              </a:rPr>
              <a:t>Risk Analytics International</a:t>
            </a:r>
            <a:r>
              <a:rPr lang="en-US" sz="2200" dirty="0">
                <a:solidFill>
                  <a:schemeClr val="tx1">
                    <a:lumMod val="50000"/>
                  </a:schemeClr>
                </a:solidFill>
                <a:latin typeface="+mj-lt"/>
              </a:rPr>
              <a:t>, LLC</a:t>
            </a:r>
          </a:p>
          <a:p>
            <a:pPr>
              <a:spcBef>
                <a:spcPts val="0"/>
              </a:spcBef>
            </a:pPr>
            <a:r>
              <a:rPr lang="en-US" sz="2200" dirty="0">
                <a:solidFill>
                  <a:schemeClr val="tx1">
                    <a:lumMod val="50000"/>
                  </a:schemeClr>
                </a:solidFill>
                <a:latin typeface="+mj-lt"/>
              </a:rPr>
              <a:t>Charleston, South Carolina, USA</a:t>
            </a:r>
          </a:p>
          <a:p>
            <a:pPr>
              <a:spcBef>
                <a:spcPts val="0"/>
              </a:spcBef>
            </a:pPr>
            <a:r>
              <a:rPr lang="en-US" sz="2200" dirty="0">
                <a:solidFill>
                  <a:schemeClr val="tx1">
                    <a:lumMod val="50000"/>
                  </a:schemeClr>
                </a:solidFill>
                <a:latin typeface="+mj-lt"/>
              </a:rPr>
              <a:t>619-666-4355</a:t>
            </a:r>
          </a:p>
          <a:p>
            <a:pPr>
              <a:spcBef>
                <a:spcPts val="0"/>
              </a:spcBef>
            </a:pPr>
            <a:r>
              <a:rPr lang="en-US" sz="2200" dirty="0">
                <a:solidFill>
                  <a:schemeClr val="tx1">
                    <a:lumMod val="50000"/>
                  </a:schemeClr>
                </a:solidFill>
                <a:latin typeface="+mj-lt"/>
                <a:hlinkClick r:id="rId2">
                  <a:extLst>
                    <a:ext uri="{A12FA001-AC4F-418D-AE19-62706E023703}">
                      <ahyp:hlinkClr xmlns:ahyp="http://schemas.microsoft.com/office/drawing/2018/hyperlinkcolor" val="tx"/>
                    </a:ext>
                  </a:extLst>
                </a:hlinkClick>
              </a:rPr>
              <a:t>www.riskanalyticsintl.com</a:t>
            </a:r>
            <a:endParaRPr lang="en-US" sz="2200" dirty="0">
              <a:solidFill>
                <a:schemeClr val="tx1">
                  <a:lumMod val="50000"/>
                </a:schemeClr>
              </a:solidFill>
              <a:latin typeface="+mj-lt"/>
            </a:endParaRPr>
          </a:p>
          <a:p>
            <a:pPr>
              <a:spcBef>
                <a:spcPts val="0"/>
              </a:spcBef>
            </a:pPr>
            <a:r>
              <a:rPr lang="en-US" sz="2200" dirty="0">
                <a:solidFill>
                  <a:schemeClr val="tx1">
                    <a:lumMod val="50000"/>
                  </a:schemeClr>
                </a:solidFill>
                <a:latin typeface="+mj-lt"/>
                <a:hlinkClick r:id="rId3">
                  <a:extLst>
                    <a:ext uri="{A12FA001-AC4F-418D-AE19-62706E023703}">
                      <ahyp:hlinkClr xmlns:ahyp="http://schemas.microsoft.com/office/drawing/2018/hyperlinkcolor" val="tx"/>
                    </a:ext>
                  </a:extLst>
                </a:hlinkClick>
              </a:rPr>
              <a:t>Contact@riskanalyticsintel.com</a:t>
            </a:r>
            <a:endParaRPr lang="en-US" sz="2200" dirty="0">
              <a:solidFill>
                <a:schemeClr val="tx1">
                  <a:lumMod val="50000"/>
                </a:schemeClr>
              </a:solidFill>
              <a:latin typeface="+mj-lt"/>
            </a:endParaRPr>
          </a:p>
          <a:p>
            <a:endParaRPr sz="3000" dirty="0"/>
          </a:p>
        </p:txBody>
      </p:sp>
      <p:sp>
        <p:nvSpPr>
          <p:cNvPr id="6" name="Subtitle 2">
            <a:extLst>
              <a:ext uri="{FF2B5EF4-FFF2-40B4-BE49-F238E27FC236}">
                <a16:creationId xmlns:a16="http://schemas.microsoft.com/office/drawing/2014/main" id="{DC7A49FB-24D7-9F55-0A19-9A47C7936A49}"/>
              </a:ext>
            </a:extLst>
          </p:cNvPr>
          <p:cNvSpPr txBox="1">
            <a:spLocks/>
          </p:cNvSpPr>
          <p:nvPr/>
        </p:nvSpPr>
        <p:spPr>
          <a:xfrm>
            <a:off x="1260566" y="446618"/>
            <a:ext cx="6400800"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Risk Analytics International Presents: </a:t>
            </a:r>
          </a:p>
        </p:txBody>
      </p:sp>
      <p:sp>
        <p:nvSpPr>
          <p:cNvPr id="8" name="TextBox 7">
            <a:extLst>
              <a:ext uri="{FF2B5EF4-FFF2-40B4-BE49-F238E27FC236}">
                <a16:creationId xmlns:a16="http://schemas.microsoft.com/office/drawing/2014/main" id="{F5CE36EF-F107-0817-0162-1CFED484630B}"/>
              </a:ext>
            </a:extLst>
          </p:cNvPr>
          <p:cNvSpPr txBox="1"/>
          <p:nvPr/>
        </p:nvSpPr>
        <p:spPr>
          <a:xfrm>
            <a:off x="143691" y="3171860"/>
            <a:ext cx="8882743" cy="1077218"/>
          </a:xfrm>
          <a:prstGeom prst="rect">
            <a:avLst/>
          </a:prstGeom>
          <a:noFill/>
        </p:spPr>
        <p:txBody>
          <a:bodyPr wrap="square">
            <a:spAutoFit/>
          </a:bodyPr>
          <a:lstStyle/>
          <a:p>
            <a:pPr algn="ctr"/>
            <a:r>
              <a:rPr lang="en-US" sz="3200" dirty="0"/>
              <a:t>Pioneering Cognitive Security in </a:t>
            </a:r>
          </a:p>
          <a:p>
            <a:pPr algn="ctr"/>
            <a:r>
              <a:rPr lang="en-US" sz="3200" dirty="0"/>
              <a:t>AI-Human Interactions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CBCBDE1-64F2-2CE5-667A-A76BBF9E99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FC83DC-E1B9-CD40-6248-AD43D5AF3040}"/>
              </a:ext>
            </a:extLst>
          </p:cNvPr>
          <p:cNvSpPr>
            <a:spLocks noGrp="1"/>
          </p:cNvSpPr>
          <p:nvPr>
            <p:ph type="title"/>
          </p:nvPr>
        </p:nvSpPr>
        <p:spPr>
          <a:xfrm>
            <a:off x="0" y="37221"/>
            <a:ext cx="9144000" cy="1478570"/>
          </a:xfrm>
        </p:spPr>
        <p:txBody>
          <a:bodyPr/>
          <a:lstStyle/>
          <a:p>
            <a:pPr algn="ctr"/>
            <a:r>
              <a:rPr dirty="0">
                <a:solidFill>
                  <a:srgbClr val="FF0000"/>
                </a:solidFill>
              </a:rPr>
              <a:t>Solution: CATDAMS</a:t>
            </a:r>
          </a:p>
        </p:txBody>
      </p:sp>
      <p:sp>
        <p:nvSpPr>
          <p:cNvPr id="3" name="Content Placeholder 2">
            <a:extLst>
              <a:ext uri="{FF2B5EF4-FFF2-40B4-BE49-F238E27FC236}">
                <a16:creationId xmlns:a16="http://schemas.microsoft.com/office/drawing/2014/main" id="{3AD5AF9B-9110-8E84-2B3E-60FF35D61BC7}"/>
              </a:ext>
            </a:extLst>
          </p:cNvPr>
          <p:cNvSpPr>
            <a:spLocks noGrp="1"/>
          </p:cNvSpPr>
          <p:nvPr>
            <p:ph idx="1"/>
          </p:nvPr>
        </p:nvSpPr>
        <p:spPr>
          <a:xfrm>
            <a:off x="202917" y="740727"/>
            <a:ext cx="8836580" cy="4295004"/>
          </a:xfrm>
        </p:spPr>
        <p:txBody>
          <a:bodyPr>
            <a:noAutofit/>
          </a:bodyPr>
          <a:lstStyle/>
          <a:p>
            <a:pPr marL="0" indent="0">
              <a:buNone/>
            </a:pPr>
            <a:br>
              <a:rPr lang="en-US" sz="1800" dirty="0">
                <a:latin typeface="+mj-lt"/>
              </a:rPr>
            </a:br>
            <a:r>
              <a:rPr lang="en-US" sz="1800" dirty="0">
                <a:latin typeface="+mj-lt"/>
              </a:rPr>
              <a:t>CATDAMS closes the most urgent gap in the AI era: </a:t>
            </a:r>
            <a:r>
              <a:rPr lang="en-US" sz="1800" i="1" u="sng" dirty="0">
                <a:latin typeface="+mj-lt"/>
              </a:rPr>
              <a:t>cognitive security</a:t>
            </a:r>
            <a:r>
              <a:rPr lang="en-US" sz="1800" dirty="0">
                <a:latin typeface="+mj-lt"/>
              </a:rPr>
              <a:t>.</a:t>
            </a:r>
          </a:p>
          <a:p>
            <a:r>
              <a:rPr lang="en-US" sz="1800" dirty="0">
                <a:latin typeface="+mj-lt"/>
              </a:rPr>
              <a:t>For decades, enterprises have invested heavily in defending networks, data, and devices. Microsoft built the trusted enterprise security stack that safeguards information and infrastructure. But no one has secured the human mind itself, until now.</a:t>
            </a:r>
          </a:p>
          <a:p>
            <a:endParaRPr lang="en-US" sz="1800" dirty="0">
              <a:latin typeface="+mj-lt"/>
            </a:endParaRPr>
          </a:p>
          <a:p>
            <a:pPr marL="0" indent="0">
              <a:buNone/>
            </a:pPr>
            <a:r>
              <a:rPr lang="en-US" sz="1800" dirty="0">
                <a:latin typeface="+mj-lt"/>
              </a:rPr>
              <a:t>What CATDAMS Adds:</a:t>
            </a:r>
          </a:p>
          <a:p>
            <a:r>
              <a:rPr lang="en-US" sz="1800" dirty="0">
                <a:latin typeface="+mj-lt"/>
              </a:rPr>
              <a:t>A missing layer: </a:t>
            </a:r>
            <a:r>
              <a:rPr lang="en-US" sz="1800" i="1" dirty="0">
                <a:latin typeface="+mj-lt"/>
              </a:rPr>
              <a:t>real-time protection for human cognition in AI-human interactions</a:t>
            </a:r>
            <a:r>
              <a:rPr lang="en-US" sz="1800" dirty="0">
                <a:latin typeface="+mj-lt"/>
              </a:rPr>
              <a:t>.</a:t>
            </a:r>
          </a:p>
          <a:p>
            <a:r>
              <a:rPr lang="en-US" sz="1800" dirty="0">
                <a:latin typeface="+mj-lt"/>
              </a:rPr>
              <a:t>Continuous detection of threats where they matter most: </a:t>
            </a:r>
            <a:r>
              <a:rPr lang="en-US" sz="1800" i="1" dirty="0">
                <a:latin typeface="+mj-lt"/>
              </a:rPr>
              <a:t>inside conversations</a:t>
            </a:r>
            <a:r>
              <a:rPr lang="en-US" sz="1800" dirty="0">
                <a:latin typeface="+mj-lt"/>
              </a:rPr>
              <a:t>.</a:t>
            </a:r>
          </a:p>
          <a:p>
            <a:r>
              <a:rPr lang="en-US" sz="1800" dirty="0">
                <a:latin typeface="+mj-lt"/>
              </a:rPr>
              <a:t>The ability to make invisible influence </a:t>
            </a:r>
            <a:r>
              <a:rPr lang="en-US" sz="1800" i="1" dirty="0">
                <a:latin typeface="+mj-lt"/>
              </a:rPr>
              <a:t>visible, explainable, and actionable</a:t>
            </a:r>
            <a:r>
              <a:rPr lang="en-US" sz="1800" dirty="0">
                <a:latin typeface="+mj-lt"/>
              </a:rPr>
              <a:t>.</a:t>
            </a:r>
          </a:p>
          <a:p>
            <a:endParaRPr lang="en-US" sz="1800" dirty="0">
              <a:latin typeface="+mj-lt"/>
            </a:endParaRPr>
          </a:p>
          <a:p>
            <a:pPr marL="0" indent="0">
              <a:buNone/>
            </a:pPr>
            <a:r>
              <a:rPr lang="en-US" sz="1800" dirty="0">
                <a:latin typeface="+mj-lt"/>
              </a:rPr>
              <a:t>Why It Matters:</a:t>
            </a:r>
            <a:br>
              <a:rPr lang="en-US" sz="1800" dirty="0">
                <a:latin typeface="+mj-lt"/>
              </a:rPr>
            </a:br>
            <a:r>
              <a:rPr lang="en-US" sz="1800" dirty="0">
                <a:latin typeface="+mj-lt"/>
              </a:rPr>
              <a:t>Without CATDAMS, AI companions become a one-way channel of influence, shaping human judgment at scale, often invisibly. With CATDAMS, AI interactions remain transparent, accountable, and aligned with human intent.</a:t>
            </a:r>
          </a:p>
          <a:p>
            <a:pPr marL="0" indent="0">
              <a:buNone/>
            </a:pPr>
            <a:endParaRPr lang="en-US" sz="1800" dirty="0">
              <a:latin typeface="+mj-lt"/>
            </a:endParaRPr>
          </a:p>
          <a:p>
            <a:pPr marL="0" indent="0">
              <a:buNone/>
            </a:pPr>
            <a:endParaRPr lang="en-US" sz="1800" dirty="0">
              <a:latin typeface="+mj-lt"/>
            </a:endParaRPr>
          </a:p>
        </p:txBody>
      </p:sp>
    </p:spTree>
    <p:extLst>
      <p:ext uri="{BB962C8B-B14F-4D97-AF65-F5344CB8AC3E}">
        <p14:creationId xmlns:p14="http://schemas.microsoft.com/office/powerpoint/2010/main" val="3293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968"/>
            <a:ext cx="9144000" cy="1478570"/>
          </a:xfrm>
        </p:spPr>
        <p:txBody>
          <a:bodyPr/>
          <a:lstStyle/>
          <a:p>
            <a:pPr algn="ctr"/>
            <a:r>
              <a:rPr dirty="0">
                <a:solidFill>
                  <a:srgbClr val="FF0000"/>
                </a:solidFill>
              </a:rPr>
              <a:t>CATDAMS</a:t>
            </a:r>
          </a:p>
        </p:txBody>
      </p:sp>
      <p:sp>
        <p:nvSpPr>
          <p:cNvPr id="3" name="Content Placeholder 2"/>
          <p:cNvSpPr>
            <a:spLocks noGrp="1"/>
          </p:cNvSpPr>
          <p:nvPr>
            <p:ph idx="1"/>
          </p:nvPr>
        </p:nvSpPr>
        <p:spPr>
          <a:xfrm>
            <a:off x="195943" y="705395"/>
            <a:ext cx="8752114" cy="3622766"/>
          </a:xfrm>
        </p:spPr>
        <p:txBody>
          <a:bodyPr>
            <a:noAutofit/>
          </a:bodyPr>
          <a:lstStyle/>
          <a:p>
            <a:pPr marL="0" indent="0">
              <a:buNone/>
            </a:pPr>
            <a:r>
              <a:rPr lang="en-US" sz="1800" b="1" dirty="0">
                <a:latin typeface="+mj-lt"/>
              </a:rPr>
              <a:t>Core Capabilities:</a:t>
            </a:r>
          </a:p>
          <a:p>
            <a:r>
              <a:rPr lang="en-US" sz="1800" b="1" dirty="0">
                <a:latin typeface="+mj-lt"/>
              </a:rPr>
              <a:t>Detects</a:t>
            </a:r>
            <a:r>
              <a:rPr lang="en-US" sz="1800" dirty="0">
                <a:latin typeface="+mj-lt"/>
              </a:rPr>
              <a:t>: Cognitive manipulation, elicitation, coercion, and prompt injection across chatbots, copilots, and AI agents.</a:t>
            </a:r>
          </a:p>
          <a:p>
            <a:r>
              <a:rPr lang="en-US" sz="1800" b="1" dirty="0">
                <a:latin typeface="+mj-lt"/>
              </a:rPr>
              <a:t>Explains</a:t>
            </a:r>
            <a:r>
              <a:rPr lang="en-US" sz="1800" dirty="0">
                <a:latin typeface="+mj-lt"/>
              </a:rPr>
              <a:t>: Identifies the tactic in clear, human-readable language, from </a:t>
            </a:r>
            <a:r>
              <a:rPr lang="en-US" sz="1800" i="1" dirty="0">
                <a:latin typeface="+mj-lt"/>
              </a:rPr>
              <a:t>authority bias</a:t>
            </a:r>
            <a:r>
              <a:rPr lang="en-US" sz="1800" dirty="0">
                <a:latin typeface="+mj-lt"/>
              </a:rPr>
              <a:t> to </a:t>
            </a:r>
            <a:r>
              <a:rPr lang="en-US" sz="1800" i="1" dirty="0">
                <a:latin typeface="+mj-lt"/>
              </a:rPr>
              <a:t>gaslighting </a:t>
            </a:r>
            <a:r>
              <a:rPr lang="en-US" sz="1800" dirty="0">
                <a:latin typeface="+mj-lt"/>
              </a:rPr>
              <a:t>to sensitive information </a:t>
            </a:r>
            <a:r>
              <a:rPr lang="en-US" sz="1800" i="1" dirty="0">
                <a:latin typeface="+mj-lt"/>
              </a:rPr>
              <a:t>elicitation</a:t>
            </a:r>
            <a:r>
              <a:rPr lang="en-US" sz="1800" dirty="0">
                <a:latin typeface="+mj-lt"/>
              </a:rPr>
              <a:t>.</a:t>
            </a:r>
          </a:p>
          <a:p>
            <a:r>
              <a:rPr lang="en-US" sz="1800" b="1" dirty="0">
                <a:latin typeface="+mj-lt"/>
              </a:rPr>
              <a:t>Acts</a:t>
            </a:r>
            <a:r>
              <a:rPr lang="en-US" sz="1800" dirty="0">
                <a:latin typeface="+mj-lt"/>
              </a:rPr>
              <a:t>: Delivers actionable alerts, context, and countermeasures to empower users to resist unwanted influence and manipulation.</a:t>
            </a:r>
          </a:p>
          <a:p>
            <a:r>
              <a:rPr lang="en-US" sz="1800" b="1" dirty="0">
                <a:latin typeface="+mj-lt"/>
              </a:rPr>
              <a:t>Learns &amp; Adapts</a:t>
            </a:r>
            <a:r>
              <a:rPr lang="en-US" sz="1800" dirty="0">
                <a:latin typeface="+mj-lt"/>
              </a:rPr>
              <a:t>: Continuously evolves with the rapidly changing AI threat landscape.</a:t>
            </a:r>
          </a:p>
          <a:p>
            <a:pPr marL="0" indent="0">
              <a:buNone/>
            </a:pPr>
            <a:r>
              <a:rPr lang="en-US" sz="1800" b="1" dirty="0">
                <a:latin typeface="+mj-lt"/>
              </a:rPr>
              <a:t>Platform Advantage (Microsoft Azure):</a:t>
            </a:r>
            <a:endParaRPr lang="en-US" sz="1800" dirty="0">
              <a:latin typeface="+mj-lt"/>
            </a:endParaRPr>
          </a:p>
          <a:p>
            <a:r>
              <a:rPr lang="en-US" sz="1800" dirty="0">
                <a:latin typeface="+mj-lt"/>
              </a:rPr>
              <a:t>Enterprise-grade scalability, resilience, and compliance.</a:t>
            </a:r>
          </a:p>
          <a:p>
            <a:r>
              <a:rPr lang="en-US" sz="1800" dirty="0">
                <a:latin typeface="+mj-lt"/>
              </a:rPr>
              <a:t>Seamless integration into enterprise, consumer, and government environments.</a:t>
            </a:r>
          </a:p>
          <a:p>
            <a:r>
              <a:rPr lang="en-US" sz="1800" dirty="0">
                <a:latin typeface="+mj-lt"/>
              </a:rPr>
              <a:t>Built natively on Azure, ready for </a:t>
            </a:r>
            <a:r>
              <a:rPr lang="en-US" sz="1800" b="1" dirty="0">
                <a:latin typeface="+mj-lt"/>
              </a:rPr>
              <a:t>global deployment at scale</a:t>
            </a:r>
            <a:r>
              <a:rPr lang="en-US" sz="1800" dirty="0">
                <a:latin typeface="+mj-lt"/>
              </a:rPr>
              <a:t>.</a:t>
            </a:r>
          </a:p>
          <a:p>
            <a:pPr marL="0" indent="0">
              <a:buNone/>
            </a:pPr>
            <a:r>
              <a:rPr lang="en-US" sz="1800" dirty="0">
                <a:solidFill>
                  <a:srgbClr val="FF0000"/>
                </a:solidFill>
                <a:latin typeface="+mj-lt"/>
              </a:rPr>
              <a:t>Just as firewalls and anti-virus software became the default safeguard for networks and computers, </a:t>
            </a:r>
            <a:r>
              <a:rPr lang="en-US" sz="1800" b="1" dirty="0">
                <a:solidFill>
                  <a:srgbClr val="FF0000"/>
                </a:solidFill>
                <a:latin typeface="+mj-lt"/>
              </a:rPr>
              <a:t>CATDAMS is positioned to become the default safeguard for the human mind</a:t>
            </a:r>
            <a:r>
              <a:rPr lang="en-US" sz="1800" dirty="0">
                <a:solidFill>
                  <a:srgbClr val="FF0000"/>
                </a:solidFill>
                <a:latin typeface="+mj-lt"/>
              </a:rPr>
              <a:t> in the age of cognitive AI.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91" y="17627"/>
            <a:ext cx="9144000" cy="1478570"/>
          </a:xfrm>
        </p:spPr>
        <p:txBody>
          <a:bodyPr/>
          <a:lstStyle/>
          <a:p>
            <a:pPr algn="ctr"/>
            <a:r>
              <a:rPr dirty="0">
                <a:solidFill>
                  <a:srgbClr val="FF0000"/>
                </a:solidFill>
              </a:rPr>
              <a:t>Azure-Native Architecture</a:t>
            </a:r>
          </a:p>
        </p:txBody>
      </p:sp>
      <p:sp>
        <p:nvSpPr>
          <p:cNvPr id="3" name="Content Placeholder 2"/>
          <p:cNvSpPr>
            <a:spLocks noGrp="1"/>
          </p:cNvSpPr>
          <p:nvPr>
            <p:ph idx="1"/>
          </p:nvPr>
        </p:nvSpPr>
        <p:spPr>
          <a:xfrm>
            <a:off x="718900" y="1047704"/>
            <a:ext cx="7429499" cy="3541714"/>
          </a:xfrm>
        </p:spPr>
        <p:txBody>
          <a:bodyPr>
            <a:noAutofit/>
          </a:bodyPr>
          <a:lstStyle/>
          <a:p>
            <a:pPr marL="0" indent="0">
              <a:buNone/>
            </a:pPr>
            <a:r>
              <a:rPr lang="en-US" sz="1800" dirty="0">
                <a:latin typeface="+mj-lt"/>
              </a:rPr>
              <a:t>CATDAMS isn’t theoretical, it’s already live, running as a </a:t>
            </a:r>
            <a:r>
              <a:rPr lang="en-US" sz="1800" b="1" dirty="0">
                <a:latin typeface="+mj-lt"/>
              </a:rPr>
              <a:t>scalable Azure-native cognitive defense pipeline (MVP Model)</a:t>
            </a:r>
            <a:r>
              <a:rPr lang="en-US" sz="1800" dirty="0">
                <a:latin typeface="+mj-lt"/>
              </a:rPr>
              <a:t>.</a:t>
            </a:r>
          </a:p>
          <a:p>
            <a:pPr marL="0" indent="0">
              <a:buNone/>
            </a:pPr>
            <a:r>
              <a:rPr lang="en-US" sz="1800" b="1" dirty="0">
                <a:latin typeface="+mj-lt"/>
              </a:rPr>
              <a:t>Workflow</a:t>
            </a:r>
            <a:endParaRPr lang="en-US" sz="1800" dirty="0">
              <a:latin typeface="+mj-lt"/>
            </a:endParaRPr>
          </a:p>
          <a:p>
            <a:r>
              <a:rPr lang="en-US" sz="1800" b="1" dirty="0">
                <a:latin typeface="+mj-lt"/>
              </a:rPr>
              <a:t>Capture</a:t>
            </a:r>
            <a:r>
              <a:rPr lang="en-US" sz="1800" dirty="0">
                <a:latin typeface="+mj-lt"/>
              </a:rPr>
              <a:t> — Browser extension/endpoint agent records AI-human interactions in real time.</a:t>
            </a:r>
          </a:p>
          <a:p>
            <a:r>
              <a:rPr lang="en-US" sz="1800" b="1" dirty="0">
                <a:latin typeface="+mj-lt"/>
              </a:rPr>
              <a:t>Analyze</a:t>
            </a:r>
            <a:r>
              <a:rPr lang="en-US" sz="1800" dirty="0">
                <a:latin typeface="+mj-lt"/>
              </a:rPr>
              <a:t> — CATDAMS’ </a:t>
            </a:r>
            <a:r>
              <a:rPr lang="en-US" sz="1800" b="1" dirty="0">
                <a:latin typeface="+mj-lt"/>
              </a:rPr>
              <a:t>proprietary TDC modules</a:t>
            </a:r>
            <a:r>
              <a:rPr lang="en-US" sz="1800" dirty="0">
                <a:latin typeface="+mj-lt"/>
              </a:rPr>
              <a:t> (e.g., Cognitive Risk &amp; Escalation, Psychological Manipulation, etc.) work in tandem with </a:t>
            </a:r>
            <a:r>
              <a:rPr lang="en-US" sz="1800" b="1" dirty="0">
                <a:latin typeface="+mj-lt"/>
              </a:rPr>
              <a:t>Azure OpenAI</a:t>
            </a:r>
            <a:r>
              <a:rPr lang="en-US" sz="1800" dirty="0">
                <a:latin typeface="+mj-lt"/>
              </a:rPr>
              <a:t> and </a:t>
            </a:r>
            <a:r>
              <a:rPr lang="en-US" sz="1800" b="1" dirty="0">
                <a:latin typeface="+mj-lt"/>
              </a:rPr>
              <a:t>Azure Cognitive Services</a:t>
            </a:r>
            <a:r>
              <a:rPr lang="en-US" sz="1800" dirty="0">
                <a:latin typeface="+mj-lt"/>
              </a:rPr>
              <a:t> to detect subtle threats.</a:t>
            </a:r>
          </a:p>
          <a:p>
            <a:r>
              <a:rPr lang="en-US" sz="1800" b="1" dirty="0">
                <a:latin typeface="+mj-lt"/>
              </a:rPr>
              <a:t>Explain</a:t>
            </a:r>
            <a:r>
              <a:rPr lang="en-US" sz="1800" dirty="0">
                <a:latin typeface="+mj-lt"/>
              </a:rPr>
              <a:t> — Azure OpenAI translates detections into </a:t>
            </a:r>
            <a:r>
              <a:rPr lang="en-US" sz="1800" b="1" dirty="0">
                <a:latin typeface="+mj-lt"/>
              </a:rPr>
              <a:t>clear, human-readable reasoning</a:t>
            </a:r>
            <a:r>
              <a:rPr lang="en-US" sz="1800" dirty="0">
                <a:latin typeface="+mj-lt"/>
              </a:rPr>
              <a:t>, showing which tactic (gaslighting, elicitation, coercion, etc.) is being used.</a:t>
            </a:r>
          </a:p>
          <a:p>
            <a:r>
              <a:rPr lang="en-US" sz="1800" b="1" dirty="0">
                <a:latin typeface="+mj-lt"/>
              </a:rPr>
              <a:t>Visualize</a:t>
            </a:r>
            <a:r>
              <a:rPr lang="en-US" sz="1800" dirty="0">
                <a:latin typeface="+mj-lt"/>
              </a:rPr>
              <a:t> — Outputs stream into a </a:t>
            </a:r>
            <a:r>
              <a:rPr lang="en-US" sz="1800" b="1" dirty="0">
                <a:latin typeface="+mj-lt"/>
              </a:rPr>
              <a:t>real-time dashboard</a:t>
            </a:r>
            <a:r>
              <a:rPr lang="en-US" sz="1800" dirty="0">
                <a:latin typeface="+mj-lt"/>
              </a:rPr>
              <a:t> (Azure Web App + </a:t>
            </a:r>
            <a:r>
              <a:rPr lang="en-US" sz="1800" dirty="0" err="1">
                <a:latin typeface="+mj-lt"/>
              </a:rPr>
              <a:t>SignalR</a:t>
            </a:r>
            <a:r>
              <a:rPr lang="en-US" sz="1800" dirty="0">
                <a:latin typeface="+mj-lt"/>
              </a:rPr>
              <a:t>) that highlights risk, tactics, and trends.</a:t>
            </a:r>
          </a:p>
          <a:p>
            <a:r>
              <a:rPr lang="en-US" sz="1800" b="1" dirty="0">
                <a:latin typeface="+mj-lt"/>
              </a:rPr>
              <a:t>Persist</a:t>
            </a:r>
            <a:r>
              <a:rPr lang="en-US" sz="1800" dirty="0">
                <a:latin typeface="+mj-lt"/>
              </a:rPr>
              <a:t> — All logs stored securely in </a:t>
            </a:r>
            <a:r>
              <a:rPr lang="en-US" sz="1800" b="1" dirty="0">
                <a:latin typeface="+mj-lt"/>
              </a:rPr>
              <a:t>Azure SQL + Cosmos DB</a:t>
            </a:r>
            <a:r>
              <a:rPr lang="en-US" sz="1800" dirty="0">
                <a:latin typeface="+mj-lt"/>
              </a:rPr>
              <a:t>, ensuring compliance and auditability.</a:t>
            </a:r>
          </a:p>
          <a:p>
            <a:r>
              <a:rPr lang="en-US" sz="1800" b="1" dirty="0">
                <a:latin typeface="+mj-lt"/>
              </a:rPr>
              <a:t>Outcome:</a:t>
            </a:r>
            <a:br>
              <a:rPr lang="en-US" sz="1800" dirty="0">
                <a:latin typeface="+mj-lt"/>
              </a:rPr>
            </a:br>
            <a:r>
              <a:rPr lang="en-US" sz="1800" dirty="0">
                <a:latin typeface="+mj-lt"/>
              </a:rPr>
              <a:t>An always-on </a:t>
            </a:r>
            <a:r>
              <a:rPr lang="en-US" sz="1800" b="1" dirty="0">
                <a:latin typeface="+mj-lt"/>
              </a:rPr>
              <a:t>cognitive firewall</a:t>
            </a:r>
            <a:r>
              <a:rPr lang="en-US" sz="1800" dirty="0">
                <a:latin typeface="+mj-lt"/>
              </a:rPr>
              <a:t>, powered by modular TDC detection engines, running at the most vulnerable point of trust: </a:t>
            </a:r>
            <a:r>
              <a:rPr lang="en-US" sz="1800" i="1" dirty="0">
                <a:latin typeface="+mj-lt"/>
              </a:rPr>
              <a:t>inside conversations</a:t>
            </a:r>
            <a:r>
              <a:rPr lang="en-US" sz="1800" dirty="0">
                <a:latin typeface="+mj-lt"/>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5960" y="125047"/>
            <a:ext cx="9088040" cy="1171093"/>
          </a:xfrm>
        </p:spPr>
        <p:txBody>
          <a:bodyPr/>
          <a:lstStyle/>
          <a:p>
            <a:pPr algn="ctr"/>
            <a:r>
              <a:rPr dirty="0">
                <a:solidFill>
                  <a:srgbClr val="FF0000"/>
                </a:solidFill>
              </a:rPr>
              <a:t>Technology &amp; IP (Innovation)</a:t>
            </a:r>
          </a:p>
        </p:txBody>
      </p:sp>
      <p:sp>
        <p:nvSpPr>
          <p:cNvPr id="3" name="Content Placeholder 2"/>
          <p:cNvSpPr>
            <a:spLocks noGrp="1"/>
          </p:cNvSpPr>
          <p:nvPr>
            <p:ph idx="1"/>
          </p:nvPr>
        </p:nvSpPr>
        <p:spPr>
          <a:xfrm>
            <a:off x="217392" y="1078634"/>
            <a:ext cx="8765176" cy="5798959"/>
          </a:xfrm>
        </p:spPr>
        <p:txBody>
          <a:bodyPr>
            <a:normAutofit fontScale="25000" lnSpcReduction="20000"/>
          </a:bodyPr>
          <a:lstStyle/>
          <a:p>
            <a:pPr marL="0" indent="0">
              <a:buNone/>
            </a:pPr>
            <a:br>
              <a:rPr lang="en-US" dirty="0"/>
            </a:br>
            <a:r>
              <a:rPr lang="en-US" sz="5600" dirty="0">
                <a:latin typeface="+mj-lt"/>
              </a:rPr>
              <a:t>Unlike most security tools designed for machines, CATDAMS is built for people. Its innovation lies in </a:t>
            </a:r>
            <a:r>
              <a:rPr lang="en-US" sz="5600" b="1" dirty="0">
                <a:latin typeface="+mj-lt"/>
              </a:rPr>
              <a:t>explainable cognitive defense</a:t>
            </a:r>
            <a:r>
              <a:rPr lang="en-US" sz="5600" dirty="0">
                <a:latin typeface="+mj-lt"/>
              </a:rPr>
              <a:t>, making invisible influence visible and actionable.</a:t>
            </a:r>
          </a:p>
          <a:p>
            <a:pPr marL="0" indent="0">
              <a:buNone/>
            </a:pPr>
            <a:r>
              <a:rPr lang="en-US" sz="5600" b="1" dirty="0">
                <a:latin typeface="+mj-lt"/>
              </a:rPr>
              <a:t>At the Core — Proprietary TDC (Threat Detection &amp; Classification) Modules:</a:t>
            </a:r>
            <a:endParaRPr lang="en-US" sz="5600" dirty="0">
              <a:latin typeface="+mj-lt"/>
            </a:endParaRPr>
          </a:p>
          <a:p>
            <a:r>
              <a:rPr lang="en-US" sz="5600" dirty="0">
                <a:latin typeface="+mj-lt"/>
              </a:rPr>
              <a:t>Modular AI engines that each specialize in detecting a unique dimension of cognitive threats.</a:t>
            </a:r>
          </a:p>
          <a:p>
            <a:r>
              <a:rPr lang="en-US" sz="5600" dirty="0">
                <a:latin typeface="+mj-lt"/>
              </a:rPr>
              <a:t>Examples: </a:t>
            </a:r>
            <a:r>
              <a:rPr lang="en-US" sz="5600" b="1" dirty="0">
                <a:latin typeface="+mj-lt"/>
              </a:rPr>
              <a:t>Cognitive Risk &amp; Escalation</a:t>
            </a:r>
            <a:r>
              <a:rPr lang="en-US" sz="5600" dirty="0">
                <a:latin typeface="+mj-lt"/>
              </a:rPr>
              <a:t>, </a:t>
            </a:r>
            <a:r>
              <a:rPr lang="en-US" sz="5600" b="1" dirty="0">
                <a:latin typeface="+mj-lt"/>
              </a:rPr>
              <a:t>Psychological Manipulation</a:t>
            </a:r>
            <a:r>
              <a:rPr lang="en-US" sz="5600" dirty="0">
                <a:latin typeface="+mj-lt"/>
              </a:rPr>
              <a:t>, </a:t>
            </a:r>
            <a:r>
              <a:rPr lang="en-US" sz="5600" b="1" dirty="0">
                <a:latin typeface="+mj-lt"/>
              </a:rPr>
              <a:t>Sentiment/Conditioning Analysis, etc</a:t>
            </a:r>
            <a:r>
              <a:rPr lang="en-US" sz="5600" dirty="0">
                <a:latin typeface="+mj-lt"/>
              </a:rPr>
              <a:t>.</a:t>
            </a:r>
          </a:p>
          <a:p>
            <a:r>
              <a:rPr lang="en-US" sz="5600" dirty="0">
                <a:latin typeface="+mj-lt"/>
              </a:rPr>
              <a:t>Together, 12 scalable modules, working individually or in concert, form the </a:t>
            </a:r>
            <a:r>
              <a:rPr lang="en-US" sz="5600" b="1" dirty="0">
                <a:latin typeface="+mj-lt"/>
              </a:rPr>
              <a:t>CATDAMS Threat Detection Engine</a:t>
            </a:r>
            <a:r>
              <a:rPr lang="en-US" sz="5600" dirty="0">
                <a:latin typeface="+mj-lt"/>
              </a:rPr>
              <a:t>, which integrate natively with </a:t>
            </a:r>
            <a:r>
              <a:rPr lang="en-US" sz="5600" b="1" dirty="0">
                <a:latin typeface="+mj-lt"/>
              </a:rPr>
              <a:t>Azure OpenAI</a:t>
            </a:r>
            <a:r>
              <a:rPr lang="en-US" sz="5600" dirty="0">
                <a:latin typeface="+mj-lt"/>
              </a:rPr>
              <a:t> and </a:t>
            </a:r>
            <a:r>
              <a:rPr lang="en-US" sz="5600" b="1" dirty="0">
                <a:latin typeface="+mj-lt"/>
              </a:rPr>
              <a:t>Cognitive Services</a:t>
            </a:r>
            <a:r>
              <a:rPr lang="en-US" sz="5600" dirty="0">
                <a:latin typeface="+mj-lt"/>
              </a:rPr>
              <a:t> for unmatched precision and explainability.</a:t>
            </a:r>
          </a:p>
          <a:p>
            <a:pPr marL="0" indent="0">
              <a:buNone/>
            </a:pPr>
            <a:r>
              <a:rPr lang="en-US" sz="5600" b="1" dirty="0">
                <a:latin typeface="+mj-lt"/>
              </a:rPr>
              <a:t>Instead of vague alerts, CATDAMS provides clarity:</a:t>
            </a:r>
            <a:endParaRPr lang="en-US" sz="5600" dirty="0">
              <a:latin typeface="+mj-lt"/>
            </a:endParaRPr>
          </a:p>
          <a:p>
            <a:r>
              <a:rPr lang="en-US" sz="5600" dirty="0">
                <a:latin typeface="+mj-lt"/>
              </a:rPr>
              <a:t>“This message is </a:t>
            </a:r>
            <a:r>
              <a:rPr lang="en-US" sz="5600" b="1" dirty="0">
                <a:latin typeface="+mj-lt"/>
              </a:rPr>
              <a:t>gaslighting</a:t>
            </a:r>
            <a:r>
              <a:rPr lang="en-US" sz="5600" dirty="0">
                <a:latin typeface="+mj-lt"/>
              </a:rPr>
              <a:t>.”</a:t>
            </a:r>
          </a:p>
          <a:p>
            <a:r>
              <a:rPr lang="en-US" sz="5600" dirty="0">
                <a:latin typeface="+mj-lt"/>
              </a:rPr>
              <a:t>“This prompt attempts </a:t>
            </a:r>
            <a:r>
              <a:rPr lang="en-US" sz="5600" b="1" dirty="0">
                <a:latin typeface="+mj-lt"/>
              </a:rPr>
              <a:t>elicitation of sensitive data</a:t>
            </a:r>
            <a:r>
              <a:rPr lang="en-US" sz="5600" dirty="0">
                <a:latin typeface="+mj-lt"/>
              </a:rPr>
              <a:t>.”</a:t>
            </a:r>
          </a:p>
          <a:p>
            <a:r>
              <a:rPr lang="en-US" sz="5600" dirty="0">
                <a:latin typeface="+mj-lt"/>
              </a:rPr>
              <a:t>“This response is </a:t>
            </a:r>
            <a:r>
              <a:rPr lang="en-US" sz="5600" b="1" dirty="0">
                <a:latin typeface="+mj-lt"/>
              </a:rPr>
              <a:t>conditioning you toward dependency</a:t>
            </a:r>
            <a:r>
              <a:rPr lang="en-US" sz="5600" dirty="0">
                <a:latin typeface="+mj-lt"/>
              </a:rPr>
              <a:t>.”</a:t>
            </a:r>
          </a:p>
          <a:p>
            <a:pPr marL="0" indent="0">
              <a:buNone/>
            </a:pPr>
            <a:r>
              <a:rPr lang="en-US" sz="5600" b="1" dirty="0">
                <a:latin typeface="+mj-lt"/>
              </a:rPr>
              <a:t>Protected IP:</a:t>
            </a:r>
            <a:endParaRPr lang="en-US" sz="5600" dirty="0">
              <a:latin typeface="+mj-lt"/>
            </a:endParaRPr>
          </a:p>
          <a:p>
            <a:r>
              <a:rPr lang="en-US" sz="5600" b="1" dirty="0">
                <a:latin typeface="+mj-lt"/>
              </a:rPr>
              <a:t>Proprietary manipulation ontology</a:t>
            </a:r>
            <a:r>
              <a:rPr lang="en-US" sz="5600" dirty="0">
                <a:latin typeface="+mj-lt"/>
              </a:rPr>
              <a:t> — the world’s first structured map of AI cognitive threat tactics.</a:t>
            </a:r>
          </a:p>
          <a:p>
            <a:r>
              <a:rPr lang="en-US" sz="5600" b="1" dirty="0">
                <a:latin typeface="+mj-lt"/>
              </a:rPr>
              <a:t>Azure-powered explainable AI pipeline</a:t>
            </a:r>
            <a:r>
              <a:rPr lang="en-US" sz="5600" dirty="0">
                <a:latin typeface="+mj-lt"/>
              </a:rPr>
              <a:t> — combining detection + reasoning into a transparent defense layer.</a:t>
            </a:r>
          </a:p>
          <a:p>
            <a:r>
              <a:rPr lang="en-US" sz="5600" b="1" dirty="0">
                <a:latin typeface="+mj-lt"/>
              </a:rPr>
              <a:t>Roadmap innovations</a:t>
            </a:r>
            <a:r>
              <a:rPr lang="en-US" sz="5600" dirty="0">
                <a:latin typeface="+mj-lt"/>
              </a:rPr>
              <a:t> — multimodal detection (text, voice, video), predictive conditioning analysis, and influence mapping.</a:t>
            </a:r>
          </a:p>
          <a:p>
            <a:pPr marL="0" indent="0">
              <a:buNone/>
            </a:pPr>
            <a:br>
              <a:rPr lang="en-US" sz="5600" dirty="0">
                <a:latin typeface="+mj-lt"/>
              </a:rPr>
            </a:br>
            <a:endParaRPr lang="en-US" sz="560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478570"/>
          </a:xfrm>
        </p:spPr>
        <p:txBody>
          <a:bodyPr/>
          <a:lstStyle/>
          <a:p>
            <a:pPr algn="ctr"/>
            <a:r>
              <a:rPr dirty="0">
                <a:solidFill>
                  <a:srgbClr val="FF0000"/>
                </a:solidFill>
              </a:rPr>
              <a:t>Market Opportunity</a:t>
            </a:r>
          </a:p>
        </p:txBody>
      </p:sp>
      <p:sp>
        <p:nvSpPr>
          <p:cNvPr id="3" name="Content Placeholder 2"/>
          <p:cNvSpPr>
            <a:spLocks noGrp="1"/>
          </p:cNvSpPr>
          <p:nvPr>
            <p:ph idx="1"/>
          </p:nvPr>
        </p:nvSpPr>
        <p:spPr>
          <a:xfrm>
            <a:off x="529489" y="1106486"/>
            <a:ext cx="7922180" cy="3876993"/>
          </a:xfrm>
        </p:spPr>
        <p:txBody>
          <a:bodyPr>
            <a:noAutofit/>
          </a:bodyPr>
          <a:lstStyle/>
          <a:p>
            <a:pPr marL="0" indent="0">
              <a:buNone/>
            </a:pPr>
            <a:r>
              <a:rPr lang="en-US" sz="2000" dirty="0">
                <a:latin typeface="+mj-lt"/>
              </a:rPr>
              <a:t>The global cybersecurity industry already exceeds </a:t>
            </a:r>
            <a:r>
              <a:rPr lang="en-US" sz="2000" b="1" dirty="0">
                <a:latin typeface="+mj-lt"/>
              </a:rPr>
              <a:t>$200B annually</a:t>
            </a:r>
            <a:r>
              <a:rPr lang="en-US" sz="2000" dirty="0">
                <a:latin typeface="+mj-lt"/>
              </a:rPr>
              <a:t>, yet it neglects the most valuable and vulnerable surface: </a:t>
            </a:r>
            <a:r>
              <a:rPr lang="en-US" sz="2000" b="1" dirty="0">
                <a:latin typeface="+mj-lt"/>
              </a:rPr>
              <a:t>human cognition</a:t>
            </a:r>
            <a:r>
              <a:rPr lang="en-US" sz="2000" dirty="0">
                <a:latin typeface="+mj-lt"/>
              </a:rPr>
              <a:t>.</a:t>
            </a:r>
          </a:p>
          <a:p>
            <a:r>
              <a:rPr lang="en-US" sz="2000" dirty="0">
                <a:latin typeface="+mj-lt"/>
              </a:rPr>
              <a:t>Firewalls protect </a:t>
            </a:r>
            <a:r>
              <a:rPr lang="en-US" sz="2000" b="1" dirty="0">
                <a:latin typeface="+mj-lt"/>
              </a:rPr>
              <a:t>networks</a:t>
            </a:r>
            <a:r>
              <a:rPr lang="en-US" sz="2000" dirty="0">
                <a:latin typeface="+mj-lt"/>
              </a:rPr>
              <a:t>.</a:t>
            </a:r>
          </a:p>
          <a:p>
            <a:r>
              <a:rPr lang="en-US" sz="2000" dirty="0">
                <a:latin typeface="+mj-lt"/>
              </a:rPr>
              <a:t>Endpoint security protects </a:t>
            </a:r>
            <a:r>
              <a:rPr lang="en-US" sz="2000" b="1" dirty="0">
                <a:latin typeface="+mj-lt"/>
              </a:rPr>
              <a:t>devices</a:t>
            </a:r>
            <a:r>
              <a:rPr lang="en-US" sz="2000" dirty="0">
                <a:latin typeface="+mj-lt"/>
              </a:rPr>
              <a:t>.</a:t>
            </a:r>
          </a:p>
          <a:p>
            <a:r>
              <a:rPr lang="en-US" sz="2000" dirty="0">
                <a:latin typeface="+mj-lt"/>
              </a:rPr>
              <a:t>But no one protects the </a:t>
            </a:r>
            <a:r>
              <a:rPr lang="en-US" sz="2000" b="1" dirty="0">
                <a:latin typeface="+mj-lt"/>
              </a:rPr>
              <a:t>human mind</a:t>
            </a:r>
            <a:r>
              <a:rPr lang="en-US" sz="2000" dirty="0">
                <a:latin typeface="+mj-lt"/>
              </a:rPr>
              <a:t> from cognitive AI influence and manipulation, </a:t>
            </a:r>
            <a:r>
              <a:rPr lang="en-US" sz="2000" i="1" dirty="0">
                <a:latin typeface="+mj-lt"/>
              </a:rPr>
              <a:t>until CATDAMS</a:t>
            </a:r>
            <a:r>
              <a:rPr lang="en-US" sz="2000" dirty="0">
                <a:latin typeface="+mj-lt"/>
              </a:rPr>
              <a:t>.</a:t>
            </a:r>
          </a:p>
          <a:p>
            <a:pPr marL="0" indent="0">
              <a:buNone/>
            </a:pPr>
            <a:r>
              <a:rPr lang="en-US" sz="2000" b="1" dirty="0">
                <a:latin typeface="+mj-lt"/>
              </a:rPr>
              <a:t>Why It Matters:</a:t>
            </a:r>
            <a:br>
              <a:rPr lang="en-US" sz="2000" dirty="0">
                <a:latin typeface="+mj-lt"/>
              </a:rPr>
            </a:br>
            <a:r>
              <a:rPr lang="en-US" sz="2000" dirty="0">
                <a:latin typeface="+mj-lt"/>
              </a:rPr>
              <a:t>This isn’t just a gap — it’s the birth of an entirely new category of security with </a:t>
            </a:r>
            <a:r>
              <a:rPr lang="en-US" sz="2000" b="1" dirty="0">
                <a:latin typeface="+mj-lt"/>
              </a:rPr>
              <a:t>multi-billion-dollar potential</a:t>
            </a:r>
            <a:r>
              <a:rPr lang="en-US" sz="2000" dirty="0">
                <a:latin typeface="+mj-lt"/>
              </a:rPr>
              <a:t>. As cognitive AI adoption accelerates (chatbots, agents, embodied AI), every sector of society from individuals, to enterprise and government, will require </a:t>
            </a:r>
            <a:r>
              <a:rPr lang="en-US" sz="2000" b="1" dirty="0">
                <a:latin typeface="+mj-lt"/>
              </a:rPr>
              <a:t>cognitive security</a:t>
            </a:r>
            <a:r>
              <a:rPr lang="en-US" sz="2000" dirty="0">
                <a:latin typeface="+mj-lt"/>
              </a:rPr>
              <a:t> to ensure trust, compliance, safety, and security.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3A5A24C-F30C-8641-DB6C-8DB2FF262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28FBFA-DBA9-4541-B61C-65FDB317CE65}"/>
              </a:ext>
            </a:extLst>
          </p:cNvPr>
          <p:cNvSpPr>
            <a:spLocks noGrp="1"/>
          </p:cNvSpPr>
          <p:nvPr>
            <p:ph type="title"/>
          </p:nvPr>
        </p:nvSpPr>
        <p:spPr>
          <a:xfrm>
            <a:off x="0" y="82941"/>
            <a:ext cx="9144000" cy="1478570"/>
          </a:xfrm>
        </p:spPr>
        <p:txBody>
          <a:bodyPr/>
          <a:lstStyle/>
          <a:p>
            <a:pPr algn="ctr"/>
            <a:r>
              <a:rPr lang="en-US" b="1" dirty="0">
                <a:solidFill>
                  <a:srgbClr val="FF0000"/>
                </a:solidFill>
              </a:rPr>
              <a:t>Market Segments &amp; Revenue Potential</a:t>
            </a:r>
          </a:p>
        </p:txBody>
      </p:sp>
      <p:sp>
        <p:nvSpPr>
          <p:cNvPr id="3" name="Content Placeholder 2">
            <a:extLst>
              <a:ext uri="{FF2B5EF4-FFF2-40B4-BE49-F238E27FC236}">
                <a16:creationId xmlns:a16="http://schemas.microsoft.com/office/drawing/2014/main" id="{662067AD-29FC-F23A-D310-E50DED729394}"/>
              </a:ext>
            </a:extLst>
          </p:cNvPr>
          <p:cNvSpPr>
            <a:spLocks noGrp="1"/>
          </p:cNvSpPr>
          <p:nvPr>
            <p:ph idx="1"/>
          </p:nvPr>
        </p:nvSpPr>
        <p:spPr>
          <a:xfrm>
            <a:off x="222068" y="797144"/>
            <a:ext cx="8699863" cy="5838942"/>
          </a:xfrm>
        </p:spPr>
        <p:txBody>
          <a:bodyPr>
            <a:noAutofit/>
          </a:bodyPr>
          <a:lstStyle/>
          <a:p>
            <a:pPr marL="0" indent="0">
              <a:buNone/>
            </a:pPr>
            <a:endParaRPr lang="en-US" sz="1600" dirty="0">
              <a:latin typeface="+mj-lt"/>
            </a:endParaRPr>
          </a:p>
          <a:p>
            <a:r>
              <a:rPr lang="en-US" sz="1600" b="1" dirty="0">
                <a:latin typeface="+mj-lt"/>
              </a:rPr>
              <a:t>Individuals (B2C):</a:t>
            </a:r>
            <a:r>
              <a:rPr lang="en-US" sz="1600" dirty="0">
                <a:latin typeface="+mj-lt"/>
              </a:rPr>
              <a:t> As AI companions, copilots, and chatbots proliferate, consumers will need </a:t>
            </a:r>
            <a:r>
              <a:rPr lang="en-US" sz="1600" b="1" dirty="0">
                <a:latin typeface="+mj-lt"/>
              </a:rPr>
              <a:t>personal firewalls for the mind</a:t>
            </a:r>
            <a:r>
              <a:rPr lang="en-US" sz="1600" dirty="0">
                <a:latin typeface="+mj-lt"/>
              </a:rPr>
              <a:t>. CATDAMS becomes the default subscription for safe interaction — just as antivirus became standard for PCs.</a:t>
            </a:r>
          </a:p>
          <a:p>
            <a:r>
              <a:rPr lang="en-US" sz="1600" b="1" dirty="0">
                <a:latin typeface="+mj-lt"/>
              </a:rPr>
              <a:t>Enterprises (B2B):</a:t>
            </a:r>
            <a:r>
              <a:rPr lang="en-US" sz="1600" dirty="0">
                <a:latin typeface="+mj-lt"/>
              </a:rPr>
              <a:t> Corporations face compliance mandates, insider threats, data leakage, espionage, and reputational risks from AI misuse and adversarial AI actors. CATDAMS integrates with SOCs, copilots, and compliance frameworks, offering </a:t>
            </a:r>
            <a:r>
              <a:rPr lang="en-US" sz="1600" b="1" dirty="0">
                <a:latin typeface="+mj-lt"/>
              </a:rPr>
              <a:t>enterprise licenses and per-seat deployments</a:t>
            </a:r>
            <a:r>
              <a:rPr lang="en-US" sz="1600" dirty="0">
                <a:latin typeface="+mj-lt"/>
              </a:rPr>
              <a:t>.</a:t>
            </a:r>
          </a:p>
          <a:p>
            <a:r>
              <a:rPr lang="en-US" sz="1600" b="1" dirty="0">
                <a:latin typeface="+mj-lt"/>
              </a:rPr>
              <a:t>Governments (B2G):</a:t>
            </a:r>
            <a:r>
              <a:rPr lang="en-US" sz="1600" dirty="0">
                <a:latin typeface="+mj-lt"/>
              </a:rPr>
              <a:t> Nations must defend internal agencies and populations against cognitive AI-driven espionage, propaganda, and influence operations. CATDAMS enables </a:t>
            </a:r>
            <a:r>
              <a:rPr lang="en-US" sz="1600" b="1" dirty="0">
                <a:latin typeface="+mj-lt"/>
              </a:rPr>
              <a:t>population-scale protection</a:t>
            </a:r>
            <a:r>
              <a:rPr lang="en-US" sz="1600" dirty="0">
                <a:latin typeface="+mj-lt"/>
              </a:rPr>
              <a:t> through government cloud deployments and regulatory alignment.</a:t>
            </a:r>
          </a:p>
          <a:p>
            <a:pPr marL="0" indent="0">
              <a:buNone/>
            </a:pPr>
            <a:r>
              <a:rPr lang="en-US" sz="1600" b="1" dirty="0">
                <a:latin typeface="+mj-lt"/>
              </a:rPr>
              <a:t>Financial Upside:</a:t>
            </a:r>
            <a:br>
              <a:rPr lang="en-US" sz="1600" dirty="0">
                <a:latin typeface="+mj-lt"/>
              </a:rPr>
            </a:br>
            <a:r>
              <a:rPr lang="en-US" sz="1600" dirty="0">
                <a:latin typeface="+mj-lt"/>
              </a:rPr>
              <a:t>If CATDAMS becomes the </a:t>
            </a:r>
            <a:r>
              <a:rPr lang="en-US" sz="1600" b="1" dirty="0">
                <a:latin typeface="+mj-lt"/>
              </a:rPr>
              <a:t>mandated standard, </a:t>
            </a:r>
            <a:r>
              <a:rPr lang="en-US" sz="1600" dirty="0">
                <a:latin typeface="+mj-lt"/>
              </a:rPr>
              <a:t>embedded into copilots, chatbots, embodied AI, and government frameworks, revenue potential is </a:t>
            </a:r>
            <a:r>
              <a:rPr lang="en-US" sz="1600" b="1" dirty="0">
                <a:latin typeface="+mj-lt"/>
              </a:rPr>
              <a:t>transformational</a:t>
            </a:r>
            <a:r>
              <a:rPr lang="en-US" sz="1600" dirty="0">
                <a:latin typeface="+mj-lt"/>
              </a:rPr>
              <a:t>.</a:t>
            </a:r>
          </a:p>
          <a:p>
            <a:pPr marL="0" indent="0">
              <a:buNone/>
            </a:pPr>
            <a:r>
              <a:rPr lang="en-US" sz="1600" b="1" dirty="0">
                <a:latin typeface="+mj-lt"/>
              </a:rPr>
              <a:t>Positioning:</a:t>
            </a:r>
            <a:br>
              <a:rPr lang="en-US" sz="1600" dirty="0">
                <a:latin typeface="+mj-lt"/>
              </a:rPr>
            </a:br>
            <a:r>
              <a:rPr lang="en-US" sz="1600" dirty="0">
                <a:latin typeface="+mj-lt"/>
              </a:rPr>
              <a:t>CATDAMS isn’t competing for a slice of cybersecurity, it’s </a:t>
            </a:r>
            <a:r>
              <a:rPr lang="en-US" sz="1600" b="1" dirty="0">
                <a:latin typeface="+mj-lt"/>
              </a:rPr>
              <a:t>expanding it</a:t>
            </a:r>
            <a:r>
              <a:rPr lang="en-US" sz="1600" dirty="0">
                <a:latin typeface="+mj-lt"/>
              </a:rPr>
              <a:t>, pioneering a new </a:t>
            </a:r>
            <a:r>
              <a:rPr lang="en-US" sz="1600" b="1" dirty="0">
                <a:latin typeface="+mj-lt"/>
              </a:rPr>
              <a:t>$50B+ wave of growth in the field of cognitive security</a:t>
            </a:r>
            <a:r>
              <a:rPr lang="en-US" sz="1600" dirty="0">
                <a:latin typeface="+mj-lt"/>
              </a:rPr>
              <a:t>.  CATDAMS transforms AI adoption from a </a:t>
            </a:r>
            <a:r>
              <a:rPr lang="en-US" sz="1600" b="1" dirty="0">
                <a:latin typeface="+mj-lt"/>
              </a:rPr>
              <a:t>risk, into an opportunity,</a:t>
            </a:r>
            <a:r>
              <a:rPr lang="en-US" sz="1600" dirty="0">
                <a:latin typeface="+mj-lt"/>
              </a:rPr>
              <a:t> by ensuring that wherever AI goes, </a:t>
            </a:r>
            <a:r>
              <a:rPr lang="en-US" sz="1600" b="1" dirty="0">
                <a:latin typeface="+mj-lt"/>
              </a:rPr>
              <a:t>cognitive security follows</a:t>
            </a:r>
            <a:r>
              <a:rPr lang="en-US" sz="1600" dirty="0">
                <a:latin typeface="+mj-lt"/>
              </a:rPr>
              <a:t>.</a:t>
            </a:r>
          </a:p>
        </p:txBody>
      </p:sp>
    </p:spTree>
    <p:extLst>
      <p:ext uri="{BB962C8B-B14F-4D97-AF65-F5344CB8AC3E}">
        <p14:creationId xmlns:p14="http://schemas.microsoft.com/office/powerpoint/2010/main" val="86824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78570"/>
          </a:xfrm>
        </p:spPr>
        <p:txBody>
          <a:bodyPr/>
          <a:lstStyle/>
          <a:p>
            <a:pPr algn="ctr"/>
            <a:r>
              <a:rPr dirty="0">
                <a:solidFill>
                  <a:srgbClr val="FF0000"/>
                </a:solidFill>
              </a:rPr>
              <a:t>Business Model</a:t>
            </a:r>
          </a:p>
        </p:txBody>
      </p:sp>
      <p:sp>
        <p:nvSpPr>
          <p:cNvPr id="3" name="Content Placeholder 2"/>
          <p:cNvSpPr>
            <a:spLocks noGrp="1"/>
          </p:cNvSpPr>
          <p:nvPr>
            <p:ph idx="1"/>
          </p:nvPr>
        </p:nvSpPr>
        <p:spPr>
          <a:xfrm>
            <a:off x="71846" y="1025434"/>
            <a:ext cx="8863149" cy="4066904"/>
          </a:xfrm>
        </p:spPr>
        <p:txBody>
          <a:bodyPr>
            <a:noAutofit/>
          </a:bodyPr>
          <a:lstStyle/>
          <a:p>
            <a:pPr marL="0" indent="0">
              <a:buNone/>
            </a:pPr>
            <a:r>
              <a:rPr lang="en-US" sz="1600" dirty="0"/>
              <a:t>CATDAMS is built as a </a:t>
            </a:r>
            <a:r>
              <a:rPr lang="en-US" sz="1600" b="1" dirty="0"/>
              <a:t>scalable SaaS platform</a:t>
            </a:r>
            <a:r>
              <a:rPr lang="en-US" sz="1600" dirty="0"/>
              <a:t>, delivered natively through Microsoft Azure. This ensures enterprise-grade reliability, compliance, and frictionless commercialization with distribution channels that are already trusted worldwide.</a:t>
            </a:r>
          </a:p>
          <a:p>
            <a:pPr marL="0" indent="0">
              <a:buNone/>
            </a:pPr>
            <a:r>
              <a:rPr lang="en-US" sz="1600" b="1" dirty="0"/>
              <a:t>Revenue Models:</a:t>
            </a:r>
            <a:endParaRPr lang="en-US" sz="1600" dirty="0"/>
          </a:p>
          <a:p>
            <a:r>
              <a:rPr lang="en-US" sz="1600" b="1" dirty="0"/>
              <a:t>Enterprise SaaS (B2B):</a:t>
            </a:r>
            <a:r>
              <a:rPr lang="en-US" sz="1600" dirty="0"/>
              <a:t> Flexible per-seat or per-API pricing, aligning with how organizations deploy copilots, SOC integrations, and compliance frameworks.</a:t>
            </a:r>
          </a:p>
          <a:p>
            <a:r>
              <a:rPr lang="en-US" sz="1600" b="1" dirty="0"/>
              <a:t>Azure Marketplace Integrations:</a:t>
            </a:r>
            <a:r>
              <a:rPr lang="en-US" sz="1600" dirty="0"/>
              <a:t> Click-to-deploy model that accelerates adoption across SMBs and global enterprises with minimal sales friction.</a:t>
            </a:r>
          </a:p>
          <a:p>
            <a:r>
              <a:rPr lang="en-US" sz="1600" b="1" dirty="0"/>
              <a:t>Government Contracts (B2G):</a:t>
            </a:r>
            <a:r>
              <a:rPr lang="en-US" sz="1600" dirty="0"/>
              <a:t> Secure deployments via </a:t>
            </a:r>
            <a:r>
              <a:rPr lang="en-US" sz="1600" b="1" dirty="0"/>
              <a:t>Azure Government Cloud</a:t>
            </a:r>
            <a:r>
              <a:rPr lang="en-US" sz="1600" dirty="0"/>
              <a:t>, enabling nation-scale protection against AI-driven espionage, propaganda, and influence operations.</a:t>
            </a:r>
          </a:p>
          <a:p>
            <a:r>
              <a:rPr lang="en-US" sz="1600" b="1" dirty="0"/>
              <a:t>Consumer Subscriptions (B2C):</a:t>
            </a:r>
            <a:r>
              <a:rPr lang="en-US" sz="1600" dirty="0"/>
              <a:t> A “personal firewall for the mind” — lightweight app-based protection for individuals as AI companions and chatbots proliferate, positioned just as antivirus became the norm for PCs.</a:t>
            </a:r>
          </a:p>
          <a:p>
            <a:pPr marL="0" indent="0">
              <a:buNone/>
            </a:pPr>
            <a:r>
              <a:rPr lang="en-US" sz="1600" b="1" dirty="0"/>
              <a:t>Strategic Advantage:</a:t>
            </a:r>
            <a:br>
              <a:rPr lang="en-US" sz="1600" dirty="0"/>
            </a:br>
            <a:r>
              <a:rPr lang="en-US" sz="1600" dirty="0"/>
              <a:t>By potentially aligning with Microsoft, CATDAMS leverages </a:t>
            </a:r>
            <a:r>
              <a:rPr lang="en-US" sz="1600" b="1" dirty="0"/>
              <a:t>co-sell opportunities, Azure’s global sales force, and existing security distribution networks</a:t>
            </a:r>
            <a:r>
              <a:rPr lang="en-US" sz="1600" dirty="0"/>
              <a:t>, making commercialization not just scalable but frictionless.</a:t>
            </a:r>
          </a:p>
          <a:p>
            <a:pPr marL="0" indent="0">
              <a:buNone/>
            </a:pPr>
            <a:br>
              <a:rPr lang="en-US" sz="1600" dirty="0"/>
            </a:br>
            <a:r>
              <a:rPr lang="en-US" sz="1600" dirty="0"/>
              <a:t>CATDAMS is not building distribution from scratch — it’s scaling cognitive security through the most powerful cloud ecosystem on the planet.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783" y="30689"/>
            <a:ext cx="9144000" cy="1478570"/>
          </a:xfrm>
        </p:spPr>
        <p:txBody>
          <a:bodyPr/>
          <a:lstStyle/>
          <a:p>
            <a:pPr algn="ctr"/>
            <a:r>
              <a:rPr dirty="0">
                <a:solidFill>
                  <a:srgbClr val="FF0000"/>
                </a:solidFill>
              </a:rPr>
              <a:t>Go-To-Market</a:t>
            </a:r>
            <a:r>
              <a:rPr lang="en-US" dirty="0">
                <a:solidFill>
                  <a:srgbClr val="FF0000"/>
                </a:solidFill>
              </a:rPr>
              <a:t> (Channels / Partnerships)</a:t>
            </a:r>
            <a:endParaRPr dirty="0">
              <a:solidFill>
                <a:srgbClr val="FF0000"/>
              </a:solidFill>
            </a:endParaRPr>
          </a:p>
        </p:txBody>
      </p:sp>
      <p:sp>
        <p:nvSpPr>
          <p:cNvPr id="3" name="Content Placeholder 2"/>
          <p:cNvSpPr>
            <a:spLocks noGrp="1"/>
          </p:cNvSpPr>
          <p:nvPr>
            <p:ph idx="1"/>
          </p:nvPr>
        </p:nvSpPr>
        <p:spPr>
          <a:xfrm>
            <a:off x="300445" y="1058092"/>
            <a:ext cx="8784771" cy="4565468"/>
          </a:xfrm>
        </p:spPr>
        <p:txBody>
          <a:bodyPr>
            <a:noAutofit/>
          </a:bodyPr>
          <a:lstStyle/>
          <a:p>
            <a:pPr marL="0" indent="0">
              <a:buNone/>
            </a:pPr>
            <a:r>
              <a:rPr lang="en-US" sz="1600" dirty="0"/>
              <a:t>The demand for CATDAMS already exists. Enterprises, governments, and individuals are urgently seeking trusted tools to make AI safe. To meet that demand, CATDAMS will scale through a </a:t>
            </a:r>
            <a:r>
              <a:rPr lang="en-US" sz="1600" b="1" dirty="0"/>
              <a:t>multi-channel, partner-driven strategy</a:t>
            </a:r>
            <a:r>
              <a:rPr lang="en-US" sz="1600" dirty="0"/>
              <a:t> that balances platform leverage with broader cybersecurity best practices.</a:t>
            </a:r>
          </a:p>
          <a:p>
            <a:pPr marL="0" indent="0">
              <a:buNone/>
            </a:pPr>
            <a:r>
              <a:rPr lang="en-US" sz="1600" b="1" dirty="0"/>
              <a:t>Core Strategies:</a:t>
            </a:r>
            <a:endParaRPr lang="en-US" sz="1600" dirty="0"/>
          </a:p>
          <a:p>
            <a:r>
              <a:rPr lang="en-US" sz="1600" b="1" dirty="0"/>
              <a:t>Channel Partner Ecosystem</a:t>
            </a:r>
            <a:r>
              <a:rPr lang="en-US" sz="1600" dirty="0"/>
              <a:t> — Engage Managed Service Providers (MSPs), resellers, and system integrators with </a:t>
            </a:r>
            <a:r>
              <a:rPr lang="en-US" sz="1600" b="1" dirty="0"/>
              <a:t>Partner Relationship Management (PRM)</a:t>
            </a:r>
            <a:r>
              <a:rPr lang="en-US" sz="1600" dirty="0"/>
              <a:t> tools to extend reach across regions and verticals.</a:t>
            </a:r>
          </a:p>
          <a:p>
            <a:r>
              <a:rPr lang="en-US" sz="1600" b="1" dirty="0"/>
              <a:t>Enterprise Pilots</a:t>
            </a:r>
            <a:r>
              <a:rPr lang="en-US" sz="1600" dirty="0"/>
              <a:t> — Deploy CATDAMS into SOCs, compliance frameworks, and AI development environments, building proof points in </a:t>
            </a:r>
            <a:r>
              <a:rPr lang="en-US" sz="1600" b="1" dirty="0"/>
              <a:t>high-stakes industries</a:t>
            </a:r>
            <a:r>
              <a:rPr lang="en-US" sz="1600" dirty="0"/>
              <a:t> like finance, healthcare, and defense.</a:t>
            </a:r>
          </a:p>
          <a:p>
            <a:r>
              <a:rPr lang="en-US" sz="1600" b="1" dirty="0"/>
              <a:t>Government Pathways</a:t>
            </a:r>
            <a:r>
              <a:rPr lang="en-US" sz="1600" dirty="0"/>
              <a:t> — Position CATDAMS as a compliance enabler for </a:t>
            </a:r>
            <a:r>
              <a:rPr lang="en-US" sz="1600" b="1" dirty="0"/>
              <a:t>AI safety mandates</a:t>
            </a:r>
            <a:r>
              <a:rPr lang="en-US" sz="1600" dirty="0"/>
              <a:t>, making cognitive security part of sovereign defense and regulatory alignment.</a:t>
            </a:r>
          </a:p>
          <a:p>
            <a:pPr marL="0" indent="0">
              <a:buNone/>
            </a:pPr>
            <a:r>
              <a:rPr lang="en-US" sz="1600" b="1" dirty="0"/>
              <a:t>Why It Matters:</a:t>
            </a:r>
            <a:br>
              <a:rPr lang="en-US" sz="1600" dirty="0"/>
            </a:br>
            <a:r>
              <a:rPr lang="en-US" sz="1600" dirty="0"/>
              <a:t>This approach ensures CATDAMS is not dependent on a single channel, but instead scales across </a:t>
            </a:r>
            <a:r>
              <a:rPr lang="en-US" sz="1600" b="1" dirty="0"/>
              <a:t>trusted cybersecurity distribution networks worldwide</a:t>
            </a:r>
            <a:r>
              <a:rPr lang="en-US" sz="1600" dirty="0"/>
              <a:t>.</a:t>
            </a:r>
            <a:r>
              <a:rPr lang="en-US" sz="1600" b="1" dirty="0">
                <a:latin typeface="+mj-lt"/>
              </a:rPr>
              <a:t> We’re not just going to market; we’re defining the market. With Microsoft as our platform and </a:t>
            </a:r>
            <a:r>
              <a:rPr lang="en-US" sz="1600" b="1" dirty="0" err="1">
                <a:latin typeface="+mj-lt"/>
              </a:rPr>
              <a:t>GrowthX</a:t>
            </a:r>
            <a:r>
              <a:rPr lang="en-US" sz="1600" b="1" dirty="0">
                <a:latin typeface="+mj-lt"/>
              </a:rPr>
              <a:t> as our launchpad, and the UAE as our ecosystem, CATDAMS becomes the global standard for cognitive security.</a:t>
            </a:r>
            <a:endParaRPr lang="en-US" sz="16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3E3AD06-3180-E836-E1B4-1145EAD75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F80DD-0F8F-1E2C-69AE-489E210E13F1}"/>
              </a:ext>
            </a:extLst>
          </p:cNvPr>
          <p:cNvSpPr>
            <a:spLocks noGrp="1"/>
          </p:cNvSpPr>
          <p:nvPr>
            <p:ph type="title"/>
          </p:nvPr>
        </p:nvSpPr>
        <p:spPr>
          <a:xfrm>
            <a:off x="-58783" y="30689"/>
            <a:ext cx="9144000" cy="1478570"/>
          </a:xfrm>
        </p:spPr>
        <p:txBody>
          <a:bodyPr/>
          <a:lstStyle/>
          <a:p>
            <a:pPr algn="ctr"/>
            <a:r>
              <a:rPr dirty="0">
                <a:solidFill>
                  <a:srgbClr val="FF0000"/>
                </a:solidFill>
              </a:rPr>
              <a:t>Go-To-Market</a:t>
            </a:r>
            <a:r>
              <a:rPr lang="en-US" dirty="0">
                <a:solidFill>
                  <a:srgbClr val="FF0000"/>
                </a:solidFill>
              </a:rPr>
              <a:t> (Growth engines)</a:t>
            </a:r>
            <a:endParaRPr dirty="0">
              <a:solidFill>
                <a:srgbClr val="FF0000"/>
              </a:solidFill>
            </a:endParaRPr>
          </a:p>
        </p:txBody>
      </p:sp>
      <p:sp>
        <p:nvSpPr>
          <p:cNvPr id="3" name="Content Placeholder 2">
            <a:extLst>
              <a:ext uri="{FF2B5EF4-FFF2-40B4-BE49-F238E27FC236}">
                <a16:creationId xmlns:a16="http://schemas.microsoft.com/office/drawing/2014/main" id="{D3B0F787-D7CF-6D09-E952-EFB08DB3D3FC}"/>
              </a:ext>
            </a:extLst>
          </p:cNvPr>
          <p:cNvSpPr>
            <a:spLocks noGrp="1"/>
          </p:cNvSpPr>
          <p:nvPr>
            <p:ph idx="1"/>
          </p:nvPr>
        </p:nvSpPr>
        <p:spPr>
          <a:xfrm>
            <a:off x="300445" y="1325881"/>
            <a:ext cx="8784771" cy="4565468"/>
          </a:xfrm>
        </p:spPr>
        <p:txBody>
          <a:bodyPr>
            <a:noAutofit/>
          </a:bodyPr>
          <a:lstStyle/>
          <a:p>
            <a:pPr marL="0" indent="0">
              <a:buNone/>
            </a:pPr>
            <a:r>
              <a:rPr lang="en-US" sz="1600" dirty="0"/>
              <a:t>Scaling CATDAMS requires both visibility and frictionless adoption. By blending product-led growth, targeted marketing, and ecosystem alignment, we accelerate demand generation and adoption globally.</a:t>
            </a:r>
          </a:p>
          <a:p>
            <a:pPr marL="0" indent="0">
              <a:buNone/>
            </a:pPr>
            <a:r>
              <a:rPr lang="en-US" sz="1600" b="1" dirty="0"/>
              <a:t>Growth Engines:</a:t>
            </a:r>
            <a:endParaRPr lang="en-US" sz="1600" dirty="0"/>
          </a:p>
          <a:p>
            <a:r>
              <a:rPr lang="en-US" sz="1600" b="1" dirty="0"/>
              <a:t>Microsoft &amp; Azure Ecosystem</a:t>
            </a:r>
            <a:r>
              <a:rPr lang="en-US" sz="1600" dirty="0"/>
              <a:t> — Azure Marketplace for click-to-deploy ease; Microsoft co-sell programs as one </a:t>
            </a:r>
            <a:r>
              <a:rPr lang="en-US" sz="1600" b="1" dirty="0"/>
              <a:t>distribution channel</a:t>
            </a:r>
            <a:r>
              <a:rPr lang="en-US" sz="1600" dirty="0"/>
              <a:t>, not the only one.</a:t>
            </a:r>
          </a:p>
          <a:p>
            <a:r>
              <a:rPr lang="en-US" sz="1600" b="1" dirty="0"/>
              <a:t>Content &amp; Thought Leadership</a:t>
            </a:r>
            <a:r>
              <a:rPr lang="en-US" sz="1600" dirty="0"/>
              <a:t> — Publish insights on cognitive security to shape the category and dominate SEO around AI safety + manipulation defense.</a:t>
            </a:r>
          </a:p>
          <a:p>
            <a:r>
              <a:rPr lang="en-US" sz="1600" b="1" dirty="0"/>
              <a:t>Account-Based Marketing (ABM)</a:t>
            </a:r>
            <a:r>
              <a:rPr lang="en-US" sz="1600" dirty="0"/>
              <a:t> — Precision outreach to enterprise buying committees, supported by case studies and compliance wins.</a:t>
            </a:r>
          </a:p>
          <a:p>
            <a:r>
              <a:rPr lang="en-US" sz="1600" b="1" dirty="0"/>
              <a:t>Events &amp; Showcases</a:t>
            </a:r>
            <a:r>
              <a:rPr lang="en-US" sz="1600" dirty="0"/>
              <a:t> — </a:t>
            </a:r>
            <a:r>
              <a:rPr lang="en-US" sz="1600" dirty="0" err="1"/>
              <a:t>GrowthX</a:t>
            </a:r>
            <a:r>
              <a:rPr lang="en-US" sz="1600" dirty="0"/>
              <a:t> Demo Week in Abu Dhabi, partner summits, and regional showcases to engage funders, regulators, and enterprise buyers directly.</a:t>
            </a:r>
          </a:p>
          <a:p>
            <a:pPr marL="0" indent="0">
              <a:buNone/>
            </a:pPr>
            <a:r>
              <a:rPr lang="en-US" sz="1600" dirty="0"/>
              <a:t>CATDAMS combines </a:t>
            </a:r>
            <a:r>
              <a:rPr lang="en-US" sz="1600" b="1" dirty="0"/>
              <a:t>partner distribution, enterprise validation, regulatory alignment, and platform leverage</a:t>
            </a:r>
            <a:r>
              <a:rPr lang="en-US" sz="1600" dirty="0"/>
              <a:t> to define and dominate the emerging market for </a:t>
            </a:r>
            <a:r>
              <a:rPr lang="en-US" sz="1600" b="1" dirty="0"/>
              <a:t>cognitive security</a:t>
            </a:r>
            <a:r>
              <a:rPr lang="en-US" sz="1600" dirty="0"/>
              <a:t>.</a:t>
            </a:r>
          </a:p>
        </p:txBody>
      </p:sp>
    </p:spTree>
    <p:extLst>
      <p:ext uri="{BB962C8B-B14F-4D97-AF65-F5344CB8AC3E}">
        <p14:creationId xmlns:p14="http://schemas.microsoft.com/office/powerpoint/2010/main" val="2128541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2703" y="89472"/>
            <a:ext cx="8876211" cy="1478570"/>
          </a:xfrm>
        </p:spPr>
        <p:txBody>
          <a:bodyPr/>
          <a:lstStyle/>
          <a:p>
            <a:pPr algn="ctr"/>
            <a:r>
              <a:rPr lang="en-US" dirty="0">
                <a:solidFill>
                  <a:srgbClr val="FF0000"/>
                </a:solidFill>
              </a:rPr>
              <a:t>The Strategic Ecosystem – Abu Dhabi</a:t>
            </a:r>
            <a:endParaRPr dirty="0">
              <a:solidFill>
                <a:srgbClr val="FF0000"/>
              </a:solidFill>
            </a:endParaRPr>
          </a:p>
        </p:txBody>
      </p:sp>
      <p:sp>
        <p:nvSpPr>
          <p:cNvPr id="3" name="Content Placeholder 2"/>
          <p:cNvSpPr>
            <a:spLocks noGrp="1"/>
          </p:cNvSpPr>
          <p:nvPr>
            <p:ph idx="1"/>
          </p:nvPr>
        </p:nvSpPr>
        <p:spPr>
          <a:xfrm>
            <a:off x="261257" y="1099955"/>
            <a:ext cx="8327571" cy="3850867"/>
          </a:xfrm>
        </p:spPr>
        <p:txBody>
          <a:bodyPr>
            <a:noAutofit/>
          </a:bodyPr>
          <a:lstStyle/>
          <a:p>
            <a:pPr marL="0" indent="0">
              <a:buNone/>
            </a:pPr>
            <a:r>
              <a:rPr lang="en-US" sz="1800" dirty="0">
                <a:latin typeface="+mj-lt"/>
              </a:rPr>
              <a:t>CATDAMS is seeking a developmental base that shares our vision of trusted, validated, and resilient AI. Abu Dhabi offers exactly that.</a:t>
            </a:r>
          </a:p>
          <a:p>
            <a:r>
              <a:rPr lang="en-US" sz="1800" dirty="0">
                <a:latin typeface="+mj-lt"/>
              </a:rPr>
              <a:t>The UAE has emerged as a global leader in responsible AI, declaring that AI must drive innovation while protecting society. This is precisely CATDAMS’ mission: to safeguard human cognition against manipulation, coercion, and exploitation in the age of AI.</a:t>
            </a:r>
          </a:p>
          <a:p>
            <a:r>
              <a:rPr lang="en-US" sz="1800" dirty="0">
                <a:latin typeface="+mj-lt"/>
              </a:rPr>
              <a:t>By anchoring in Abu Dhabi, we align with a nation that views AI not only as an economic opportunity but as a matter of security, ethics, and global trust. CATDAMS brings the UAE a world-first capability in cognitive security, ensuring AI adoption remains safe for governments, enterprises, and citizens alike.</a:t>
            </a:r>
          </a:p>
          <a:p>
            <a:r>
              <a:rPr lang="en-US" sz="1800" dirty="0">
                <a:latin typeface="+mj-lt"/>
              </a:rPr>
              <a:t>This relationship is mutually reinforcing: Abu Dhabi provides CATDAMS with visionary leadership, supportive ecosystems, and access to funding and global markets; CATDAMS, in return, strengthens Abu Dhabi’s role as the trusted hub for human-centered AI.  Building CATDAMS in Abu Dhabi means building the future of cognitive security at the heart of the world’s most forward-looking AI ecosystem.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76409"/>
            <a:ext cx="7429499" cy="1478570"/>
          </a:xfrm>
        </p:spPr>
        <p:txBody>
          <a:bodyPr/>
          <a:lstStyle/>
          <a:p>
            <a:pPr algn="ctr"/>
            <a:r>
              <a:rPr lang="en-US" dirty="0">
                <a:solidFill>
                  <a:srgbClr val="FF0000"/>
                </a:solidFill>
              </a:rPr>
              <a:t>Risk Analytics and CATDAMS</a:t>
            </a:r>
            <a:endParaRPr dirty="0">
              <a:solidFill>
                <a:srgbClr val="FF0000"/>
              </a:solidFill>
            </a:endParaRPr>
          </a:p>
        </p:txBody>
      </p:sp>
      <p:sp>
        <p:nvSpPr>
          <p:cNvPr id="3" name="Content Placeholder 2"/>
          <p:cNvSpPr>
            <a:spLocks noGrp="1"/>
          </p:cNvSpPr>
          <p:nvPr>
            <p:ph idx="1"/>
          </p:nvPr>
        </p:nvSpPr>
        <p:spPr>
          <a:xfrm>
            <a:off x="856059" y="1577249"/>
            <a:ext cx="7429499" cy="3541714"/>
          </a:xfrm>
        </p:spPr>
        <p:txBody>
          <a:bodyPr>
            <a:normAutofit fontScale="85000" lnSpcReduction="10000"/>
          </a:bodyPr>
          <a:lstStyle/>
          <a:p>
            <a:pPr marL="0" indent="0">
              <a:buNone/>
            </a:pPr>
            <a:r>
              <a:rPr dirty="0"/>
              <a:t>Every great wave of technology transforms society and creates a new battlefield. Fire gave way to weapons. The internet gave way to cybersecurity. Now, with generative AI, the battlefield has shifted to the most intimate space of all: </a:t>
            </a:r>
            <a:r>
              <a:rPr b="1" dirty="0"/>
              <a:t>the human mind</a:t>
            </a:r>
            <a:r>
              <a:rPr dirty="0"/>
              <a:t>.</a:t>
            </a:r>
          </a:p>
          <a:p>
            <a:endParaRPr dirty="0"/>
          </a:p>
          <a:p>
            <a:pPr marL="0" indent="0">
              <a:buNone/>
            </a:pPr>
            <a:r>
              <a:rPr lang="en-US" dirty="0"/>
              <a:t>CATDAMS® is a registered trademark and patent-pending technology. Built on Microsoft Azure, it serves as the firewall for human cognition, protecting people, enterprises, and governments from adversarial AI manipulation, elicitation, and exploitation in real time.</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08311" y="43752"/>
            <a:ext cx="7429499" cy="1478570"/>
          </a:xfrm>
        </p:spPr>
        <p:txBody>
          <a:bodyPr/>
          <a:lstStyle/>
          <a:p>
            <a:pPr algn="ctr"/>
            <a:r>
              <a:rPr dirty="0">
                <a:solidFill>
                  <a:srgbClr val="FF0000"/>
                </a:solidFill>
              </a:rPr>
              <a:t>Competitive Landscape</a:t>
            </a:r>
          </a:p>
        </p:txBody>
      </p:sp>
      <p:sp>
        <p:nvSpPr>
          <p:cNvPr id="3" name="Content Placeholder 2"/>
          <p:cNvSpPr>
            <a:spLocks noGrp="1"/>
          </p:cNvSpPr>
          <p:nvPr>
            <p:ph idx="1"/>
          </p:nvPr>
        </p:nvSpPr>
        <p:spPr>
          <a:xfrm>
            <a:off x="418012" y="1012870"/>
            <a:ext cx="7978582" cy="4268879"/>
          </a:xfrm>
        </p:spPr>
        <p:txBody>
          <a:bodyPr>
            <a:noAutofit/>
          </a:bodyPr>
          <a:lstStyle/>
          <a:p>
            <a:pPr marL="0" indent="0">
              <a:buNone/>
            </a:pPr>
            <a:r>
              <a:rPr lang="en-US" sz="1800" dirty="0">
                <a:latin typeface="+mj-lt"/>
              </a:rPr>
              <a:t>Today’s cybersecurity and AI players don’t protect </a:t>
            </a:r>
            <a:r>
              <a:rPr lang="en-US" sz="1800" b="1" dirty="0">
                <a:latin typeface="+mj-lt"/>
              </a:rPr>
              <a:t>cognition, </a:t>
            </a:r>
            <a:r>
              <a:rPr lang="en-US" sz="1800" dirty="0">
                <a:latin typeface="+mj-lt"/>
              </a:rPr>
              <a:t>the very layer CATDAMS is built to defend.</a:t>
            </a:r>
          </a:p>
          <a:p>
            <a:r>
              <a:rPr lang="en-US" sz="1800" b="1" dirty="0">
                <a:latin typeface="+mj-lt"/>
              </a:rPr>
              <a:t>Cybersecurity Firms</a:t>
            </a:r>
            <a:r>
              <a:rPr lang="en-US" sz="1800" dirty="0">
                <a:latin typeface="+mj-lt"/>
              </a:rPr>
              <a:t> — Defend networks, endpoints, and data. They safeguard infrastructure but leave the </a:t>
            </a:r>
            <a:r>
              <a:rPr lang="en-US" sz="1800" b="1" dirty="0">
                <a:latin typeface="+mj-lt"/>
              </a:rPr>
              <a:t>human mind</a:t>
            </a:r>
            <a:r>
              <a:rPr lang="en-US" sz="1800" dirty="0">
                <a:latin typeface="+mj-lt"/>
              </a:rPr>
              <a:t> wide open to influence and manipulation.</a:t>
            </a:r>
          </a:p>
          <a:p>
            <a:r>
              <a:rPr lang="en-US" sz="1800" b="1" dirty="0">
                <a:latin typeface="+mj-lt"/>
              </a:rPr>
              <a:t>Content Filters</a:t>
            </a:r>
            <a:r>
              <a:rPr lang="en-US" sz="1800" dirty="0">
                <a:latin typeface="+mj-lt"/>
              </a:rPr>
              <a:t> — Flag obvious toxicity or profanity but completely miss the </a:t>
            </a:r>
            <a:r>
              <a:rPr lang="en-US" sz="1800" b="1" dirty="0">
                <a:latin typeface="+mj-lt"/>
              </a:rPr>
              <a:t>subtle psychological manipulation, persuasion, and elicitation tactics</a:t>
            </a:r>
            <a:r>
              <a:rPr lang="en-US" sz="1800" dirty="0">
                <a:latin typeface="+mj-lt"/>
              </a:rPr>
              <a:t> that AI systems can deploy.</a:t>
            </a:r>
          </a:p>
          <a:p>
            <a:r>
              <a:rPr lang="en-US" sz="1800" b="1" dirty="0">
                <a:latin typeface="+mj-lt"/>
              </a:rPr>
              <a:t>AI Guardrails</a:t>
            </a:r>
            <a:r>
              <a:rPr lang="en-US" sz="1800" dirty="0">
                <a:latin typeface="+mj-lt"/>
              </a:rPr>
              <a:t> — Protect the </a:t>
            </a:r>
            <a:r>
              <a:rPr lang="en-US" sz="1800" b="1" dirty="0">
                <a:latin typeface="+mj-lt"/>
              </a:rPr>
              <a:t>model</a:t>
            </a:r>
            <a:r>
              <a:rPr lang="en-US" sz="1800" dirty="0">
                <a:latin typeface="+mj-lt"/>
              </a:rPr>
              <a:t> from misuse, but do nothing to protect the </a:t>
            </a:r>
            <a:r>
              <a:rPr lang="en-US" sz="1800" b="1" dirty="0">
                <a:latin typeface="+mj-lt"/>
              </a:rPr>
              <a:t>user</a:t>
            </a:r>
            <a:r>
              <a:rPr lang="en-US" sz="1800" dirty="0">
                <a:latin typeface="+mj-lt"/>
              </a:rPr>
              <a:t> from being influenced, conditioned, or socially engineered in real time.</a:t>
            </a:r>
          </a:p>
          <a:p>
            <a:pPr marL="0" indent="0">
              <a:buNone/>
            </a:pPr>
            <a:r>
              <a:rPr lang="en-US" sz="1800" b="1" dirty="0">
                <a:latin typeface="+mj-lt"/>
              </a:rPr>
              <a:t>The CATDAMS Advantage:</a:t>
            </a:r>
            <a:endParaRPr lang="en-US" sz="1800" dirty="0">
              <a:latin typeface="+mj-lt"/>
            </a:endParaRPr>
          </a:p>
          <a:p>
            <a:r>
              <a:rPr lang="en-US" sz="1800" dirty="0">
                <a:latin typeface="+mj-lt"/>
              </a:rPr>
              <a:t>The only </a:t>
            </a:r>
            <a:r>
              <a:rPr lang="en-US" sz="1800" b="1" dirty="0">
                <a:latin typeface="+mj-lt"/>
              </a:rPr>
              <a:t>Azure-native system</a:t>
            </a:r>
            <a:r>
              <a:rPr lang="en-US" sz="1800" dirty="0">
                <a:latin typeface="+mj-lt"/>
              </a:rPr>
              <a:t> designed to secure </a:t>
            </a:r>
            <a:r>
              <a:rPr lang="en-US" sz="1800" b="1" dirty="0">
                <a:latin typeface="+mj-lt"/>
              </a:rPr>
              <a:t>human cognition in real time</a:t>
            </a:r>
            <a:r>
              <a:rPr lang="en-US" sz="1800" dirty="0">
                <a:latin typeface="+mj-lt"/>
              </a:rPr>
              <a:t>, detecting and explaining manipulation tactics as they occur.</a:t>
            </a:r>
          </a:p>
          <a:p>
            <a:r>
              <a:rPr lang="en-US" sz="1800" b="1" dirty="0">
                <a:latin typeface="+mj-lt"/>
              </a:rPr>
              <a:t>Fills the blind spot</a:t>
            </a:r>
            <a:r>
              <a:rPr lang="en-US" sz="1800" dirty="0">
                <a:latin typeface="+mj-lt"/>
              </a:rPr>
              <a:t> every other solution ignores — shifting the focus of protection from machines to people.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97277" y="0"/>
            <a:ext cx="7429499" cy="1478570"/>
          </a:xfrm>
        </p:spPr>
        <p:txBody>
          <a:bodyPr/>
          <a:lstStyle/>
          <a:p>
            <a:pPr algn="ctr"/>
            <a:r>
              <a:rPr dirty="0">
                <a:solidFill>
                  <a:srgbClr val="FF0000"/>
                </a:solidFill>
              </a:rPr>
              <a:t>Traction &amp; Validation</a:t>
            </a:r>
          </a:p>
        </p:txBody>
      </p:sp>
      <p:sp>
        <p:nvSpPr>
          <p:cNvPr id="3" name="Content Placeholder 2"/>
          <p:cNvSpPr>
            <a:spLocks noGrp="1"/>
          </p:cNvSpPr>
          <p:nvPr>
            <p:ph idx="1"/>
          </p:nvPr>
        </p:nvSpPr>
        <p:spPr>
          <a:xfrm>
            <a:off x="119641" y="1183276"/>
            <a:ext cx="8784770" cy="4491447"/>
          </a:xfrm>
        </p:spPr>
        <p:txBody>
          <a:bodyPr>
            <a:noAutofit/>
          </a:bodyPr>
          <a:lstStyle/>
          <a:p>
            <a:pPr marL="0" indent="0">
              <a:buNone/>
            </a:pPr>
            <a:r>
              <a:rPr lang="en-US" sz="1600" dirty="0">
                <a:latin typeface="+mj-lt"/>
              </a:rPr>
              <a:t>CATDAMS has moved from concept to execution, validating both the technology and the demand for cognitive security.  Proof Points:</a:t>
            </a:r>
          </a:p>
          <a:p>
            <a:pPr lvl="0"/>
            <a:r>
              <a:rPr lang="en-US" sz="1600" dirty="0">
                <a:latin typeface="+mj-lt"/>
              </a:rPr>
              <a:t>MVP Live on Azure: Functioning minimum viable product deployed, delivering real-time capture,  detection, alerts, analysis, and mitigation recommendations.</a:t>
            </a:r>
          </a:p>
          <a:p>
            <a:pPr lvl="0"/>
            <a:r>
              <a:rPr lang="en-US" sz="1600" dirty="0">
                <a:latin typeface="+mj-lt"/>
              </a:rPr>
              <a:t>Integrated with Microsoft AI Stack: Azure OpenAI and Cognitive Services are seamlessly powering detection, explainability, and narrative outputs ensuring enterprise-grade compliance and trust.</a:t>
            </a:r>
          </a:p>
          <a:p>
            <a:pPr lvl="0"/>
            <a:r>
              <a:rPr lang="en-US" sz="1600" dirty="0">
                <a:latin typeface="+mj-lt"/>
              </a:rPr>
              <a:t>Threat Simulations Passed: CATDAMS has already detected and flagged sophisticated manipulations, elicitation attempts, and psychological exploitation across multiple AI chatbot platforms.</a:t>
            </a:r>
          </a:p>
          <a:p>
            <a:pPr lvl="0"/>
            <a:r>
              <a:rPr lang="en-US" sz="1600" dirty="0">
                <a:latin typeface="+mj-lt"/>
              </a:rPr>
              <a:t>Early Market Validation: Initial conversations underway with U.S. national security stakeholders and enterprise CISOs, underscoring the urgent demand for cognitive defense.</a:t>
            </a:r>
          </a:p>
          <a:p>
            <a:pPr lvl="0"/>
            <a:r>
              <a:rPr lang="en-US" sz="1600" dirty="0">
                <a:latin typeface="+mj-lt"/>
              </a:rPr>
              <a:t>Category Creation Momentum: Demonstrated proof that cognition can be measured, explained, and defended — validating CATDAMS as the missing layer in AI security.</a:t>
            </a:r>
          </a:p>
          <a:p>
            <a:pPr marL="0" indent="0">
              <a:buNone/>
            </a:pPr>
            <a:br>
              <a:rPr lang="en-US" sz="1600" dirty="0">
                <a:latin typeface="+mj-lt"/>
              </a:rPr>
            </a:br>
            <a:r>
              <a:rPr lang="en-US" sz="1600" dirty="0">
                <a:latin typeface="+mj-lt"/>
              </a:rPr>
              <a:t>We have proven the tech works. Now, through partnerships with </a:t>
            </a:r>
            <a:r>
              <a:rPr lang="en-US" sz="1600" dirty="0" err="1">
                <a:latin typeface="+mj-lt"/>
              </a:rPr>
              <a:t>GrowthX</a:t>
            </a:r>
            <a:r>
              <a:rPr lang="en-US" sz="1600" dirty="0">
                <a:latin typeface="+mj-lt"/>
              </a:rPr>
              <a:t> and the UAE, we will prove the market fit and accelerate from MVP to global adoption.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7627"/>
            <a:ext cx="7429499" cy="1478570"/>
          </a:xfrm>
        </p:spPr>
        <p:txBody>
          <a:bodyPr/>
          <a:lstStyle/>
          <a:p>
            <a:pPr algn="ctr"/>
            <a:r>
              <a:rPr dirty="0">
                <a:solidFill>
                  <a:srgbClr val="FF0000"/>
                </a:solidFill>
              </a:rPr>
              <a:t>Policy &amp; Mandate Strategy</a:t>
            </a:r>
          </a:p>
        </p:txBody>
      </p:sp>
      <p:sp>
        <p:nvSpPr>
          <p:cNvPr id="3" name="Content Placeholder 2"/>
          <p:cNvSpPr>
            <a:spLocks noGrp="1"/>
          </p:cNvSpPr>
          <p:nvPr>
            <p:ph idx="1"/>
          </p:nvPr>
        </p:nvSpPr>
        <p:spPr>
          <a:xfrm>
            <a:off x="274320" y="1193074"/>
            <a:ext cx="8588829" cy="4471852"/>
          </a:xfrm>
        </p:spPr>
        <p:txBody>
          <a:bodyPr>
            <a:noAutofit/>
          </a:bodyPr>
          <a:lstStyle/>
          <a:p>
            <a:r>
              <a:rPr lang="en-US" sz="1600" dirty="0">
                <a:latin typeface="+mj-lt"/>
              </a:rPr>
              <a:t>AI safety regulations are accelerating worldwide. Governments are demanding explainability, transparency, and accountability in how AI interacts with humans. Cognitive security is the natural next mandate — and CATDAMS is positioned to define it.</a:t>
            </a:r>
          </a:p>
          <a:p>
            <a:r>
              <a:rPr lang="en-US" sz="1600" dirty="0">
                <a:latin typeface="+mj-lt"/>
              </a:rPr>
              <a:t>Just as firewalls and endpoint security became legally required safeguards in cybersecurity, CATDAMS can become the mandatory standard for cognitive security in cognitive AI-human interaction. If governments embed CATDAMS into AI governance frameworks and regulatory mandates, every cognitive AI product — from chatbots to copilots to future embodied AI systems — would require its protection layer.</a:t>
            </a:r>
          </a:p>
          <a:p>
            <a:r>
              <a:rPr lang="en-US" sz="1600" dirty="0">
                <a:latin typeface="+mj-lt"/>
              </a:rPr>
              <a:t>This transforms CATDAMS from a pioneering solution into the baseline infrastructure of safe AI adoption, ensuring market-wide deployment and sustained financial growth. By serving as the regulatory foundation for AI safety, CATDAMS becomes not just a product but a category-defining standard.</a:t>
            </a:r>
          </a:p>
          <a:p>
            <a:r>
              <a:rPr lang="en-US" sz="1600" dirty="0">
                <a:latin typeface="+mj-lt"/>
              </a:rPr>
              <a:t>Our alignment with Microsoft’s AI safety leadership further strengthens our ability to deliver compliance-ready, trustworthy solutions that governments, enterprises, and consumers can adopt with confidence. When regulation demands cognitive security, CATDAMS becomes the benchmark of protection.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1095"/>
            <a:ext cx="7429499" cy="1478570"/>
          </a:xfrm>
        </p:spPr>
        <p:txBody>
          <a:bodyPr>
            <a:normAutofit/>
          </a:bodyPr>
          <a:lstStyle/>
          <a:p>
            <a:pPr algn="ctr"/>
            <a:r>
              <a:rPr dirty="0">
                <a:solidFill>
                  <a:srgbClr val="FF0000"/>
                </a:solidFill>
              </a:rPr>
              <a:t>Implementation Fit (B2B, B2C, B2G)</a:t>
            </a:r>
          </a:p>
        </p:txBody>
      </p:sp>
      <p:sp>
        <p:nvSpPr>
          <p:cNvPr id="3" name="Content Placeholder 2"/>
          <p:cNvSpPr>
            <a:spLocks noGrp="1"/>
          </p:cNvSpPr>
          <p:nvPr>
            <p:ph idx="1"/>
          </p:nvPr>
        </p:nvSpPr>
        <p:spPr>
          <a:xfrm>
            <a:off x="163286" y="875213"/>
            <a:ext cx="8660674" cy="4406538"/>
          </a:xfrm>
        </p:spPr>
        <p:txBody>
          <a:bodyPr>
            <a:noAutofit/>
          </a:bodyPr>
          <a:lstStyle/>
          <a:p>
            <a:pPr marL="0" indent="0">
              <a:buNone/>
            </a:pPr>
            <a:br>
              <a:rPr lang="en-US" sz="1600" dirty="0">
                <a:latin typeface="+mj-lt"/>
              </a:rPr>
            </a:br>
            <a:r>
              <a:rPr lang="en-US" sz="1600" dirty="0">
                <a:latin typeface="+mj-lt"/>
              </a:rPr>
              <a:t>CATDAMS is designed to meet organizations, individuals, and governments where they are — flexing seamlessly across markets, all while running securely on Azure infrastructure. Its architecture is intentionally modular, ensuring it scales from protecting a single user to defending national security.</a:t>
            </a:r>
          </a:p>
          <a:p>
            <a:pPr lvl="0"/>
            <a:r>
              <a:rPr lang="en-US" sz="1600" dirty="0">
                <a:latin typeface="+mj-lt"/>
              </a:rPr>
              <a:t>Enterprises (B2B): CATDAMS integrates directly into corporate environments — copilots, Security Operations Centers (SOCs), and Microsoft Sentinel — providing real-time cognitive threat detection layered on top of existing cyber defenses. For companies deploying AI at scale, CATDAMS acts as a cognitive firewall that helps prevent AI based manipulation, data leakage, and insider risk.</a:t>
            </a:r>
          </a:p>
          <a:p>
            <a:pPr lvl="0"/>
            <a:r>
              <a:rPr lang="en-US" sz="1600" dirty="0">
                <a:latin typeface="+mj-lt"/>
              </a:rPr>
              <a:t>Consumers (B2C): The same protection extends to individuals. CATDAMS offers a lightweight app that shields users from untrusted AI chatbots, many of which are produced by companies with unclear allegiances and questionable privacy practices. These systems can serve as hidden vectors for elicitation, manipulation, and exploitation. CATDAMS puts defense in the user’s hands, ensuring safe AI adoption for everyone from school aged kids to our senior citizens.</a:t>
            </a:r>
          </a:p>
          <a:p>
            <a:pPr lvl="0"/>
            <a:r>
              <a:rPr lang="en-US" sz="1600" dirty="0">
                <a:latin typeface="+mj-lt"/>
              </a:rPr>
              <a:t>Governments (B2G): At the sovereign level, CATDAMS is deployable through Azure Government Cloud, providing counterintelligence, defense, and homeland security agencies with a pioneering capability: detecting and mitigating AI-driven manipulation before it compromises human judgment, critical operations, or national security.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83"/>
            <a:ext cx="9052560" cy="1478570"/>
          </a:xfrm>
        </p:spPr>
        <p:txBody>
          <a:bodyPr/>
          <a:lstStyle/>
          <a:p>
            <a:pPr algn="ctr"/>
            <a:r>
              <a:rPr lang="en-US" dirty="0">
                <a:solidFill>
                  <a:srgbClr val="FF0000"/>
                </a:solidFill>
              </a:rPr>
              <a:t>About Our Founder – Michael Varga</a:t>
            </a:r>
            <a:endParaRPr dirty="0">
              <a:solidFill>
                <a:srgbClr val="FF0000"/>
              </a:solidFill>
            </a:endParaRPr>
          </a:p>
        </p:txBody>
      </p:sp>
      <p:sp>
        <p:nvSpPr>
          <p:cNvPr id="3" name="Content Placeholder 2"/>
          <p:cNvSpPr>
            <a:spLocks noGrp="1"/>
          </p:cNvSpPr>
          <p:nvPr>
            <p:ph idx="1"/>
          </p:nvPr>
        </p:nvSpPr>
        <p:spPr>
          <a:xfrm>
            <a:off x="195944" y="1123407"/>
            <a:ext cx="8725988" cy="5519056"/>
          </a:xfrm>
        </p:spPr>
        <p:txBody>
          <a:bodyPr>
            <a:noAutofit/>
          </a:bodyPr>
          <a:lstStyle/>
          <a:p>
            <a:pPr marL="0" indent="0">
              <a:buNone/>
            </a:pPr>
            <a:r>
              <a:rPr lang="en-US" sz="1400" dirty="0"/>
              <a:t>CATDAMS was born at the intersection of </a:t>
            </a:r>
            <a:r>
              <a:rPr lang="en-US" sz="1400" b="1" dirty="0"/>
              <a:t>risk management, counterintelligence tradecraft, and advanced AI innovation</a:t>
            </a:r>
            <a:r>
              <a:rPr lang="en-US" sz="1400" dirty="0"/>
              <a:t>. Its creation reflects both a response to new threats and the application of decades of field experience.</a:t>
            </a:r>
          </a:p>
          <a:p>
            <a:pPr marL="0" indent="0">
              <a:buNone/>
            </a:pPr>
            <a:r>
              <a:rPr lang="en-US" sz="1400" dirty="0"/>
              <a:t>Founder </a:t>
            </a:r>
            <a:r>
              <a:rPr lang="en-US" sz="1400" b="1" dirty="0"/>
              <a:t>Michael Varga</a:t>
            </a:r>
            <a:r>
              <a:rPr lang="en-US" sz="1400" dirty="0"/>
              <a:t> brings a unique blend of professional expertise that few in this emerging field can claim. His background spans:</a:t>
            </a:r>
          </a:p>
          <a:p>
            <a:r>
              <a:rPr lang="en-US" sz="1400" b="1" dirty="0"/>
              <a:t>Human Intelligence &amp; Counterintelligence</a:t>
            </a:r>
            <a:r>
              <a:rPr lang="en-US" sz="1400" dirty="0"/>
              <a:t> — recruiting and managing human sources, neutralizing espionage, and leading national-level insider threat programs.</a:t>
            </a:r>
          </a:p>
          <a:p>
            <a:r>
              <a:rPr lang="en-US" sz="1400" b="1" dirty="0"/>
              <a:t>Law Enforcement &amp; Insider Threat Defense</a:t>
            </a:r>
            <a:r>
              <a:rPr lang="en-US" sz="1400" dirty="0"/>
              <a:t> — safeguarding assets and personnel against insider risks, hostile actors, and criminal threats.</a:t>
            </a:r>
          </a:p>
          <a:p>
            <a:r>
              <a:rPr lang="en-US" sz="1400" b="1" dirty="0"/>
              <a:t>Corporate Risk Mitigation</a:t>
            </a:r>
            <a:r>
              <a:rPr lang="en-US" sz="1400" dirty="0"/>
              <a:t> — advising Fortune 500 enterprises on behavioral threat assessment, risk management, and vulnerability reduction.</a:t>
            </a:r>
          </a:p>
          <a:p>
            <a:pPr marL="0" indent="0">
              <a:buNone/>
            </a:pPr>
            <a:r>
              <a:rPr lang="en-US" sz="1400" dirty="0"/>
              <a:t>This career arc forged a deep understanding of how </a:t>
            </a:r>
            <a:r>
              <a:rPr lang="en-US" sz="1400" b="1" dirty="0"/>
              <a:t>psychological manipulation, elicitation, influence operations, and insider threats</a:t>
            </a:r>
            <a:r>
              <a:rPr lang="en-US" sz="1400" dirty="0"/>
              <a:t> unfold across both government and enterprise landscapes. With the rise of generative AI, these same techniques are no longer theoretical risks — they are being </a:t>
            </a:r>
            <a:r>
              <a:rPr lang="en-US" sz="1400" b="1" dirty="0"/>
              <a:t>weaponized at scale</a:t>
            </a:r>
            <a:r>
              <a:rPr lang="en-US" sz="1400" dirty="0"/>
              <a:t>.</a:t>
            </a:r>
          </a:p>
          <a:p>
            <a:pPr marL="0" indent="0">
              <a:buNone/>
            </a:pPr>
            <a:r>
              <a:rPr lang="en-US" sz="1400" dirty="0"/>
              <a:t>As an intelligence community trained technologist, Mr. Varga personally engineered CATDAMS to </a:t>
            </a:r>
            <a:r>
              <a:rPr lang="en-US" sz="1400" b="1" dirty="0"/>
              <a:t>translate  fieldcraft into a live cognitive defense system</a:t>
            </a:r>
            <a:r>
              <a:rPr lang="en-US" sz="1400" dirty="0"/>
              <a:t>. This dual grounding — in both operations and AI solutions design — ensures CATDAMS is not an academic experiment but a </a:t>
            </a:r>
            <a:r>
              <a:rPr lang="en-US" sz="1400" b="1" dirty="0"/>
              <a:t>practical, credible, and necessary defense platform</a:t>
            </a:r>
            <a:r>
              <a:rPr lang="en-US" sz="1400" dirty="0"/>
              <a:t> for the age of AI.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38F7673-B5F7-C1CB-AC15-FD0F522BBC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11BAB7-C64F-32C2-F5F8-84E0E12506CA}"/>
              </a:ext>
            </a:extLst>
          </p:cNvPr>
          <p:cNvSpPr>
            <a:spLocks noGrp="1"/>
          </p:cNvSpPr>
          <p:nvPr>
            <p:ph type="title"/>
          </p:nvPr>
        </p:nvSpPr>
        <p:spPr>
          <a:xfrm>
            <a:off x="0" y="50283"/>
            <a:ext cx="9052560" cy="1478570"/>
          </a:xfrm>
        </p:spPr>
        <p:txBody>
          <a:bodyPr/>
          <a:lstStyle/>
          <a:p>
            <a:pPr algn="ctr"/>
            <a:r>
              <a:rPr lang="en-US" dirty="0" err="1">
                <a:solidFill>
                  <a:srgbClr val="FF0000"/>
                </a:solidFill>
              </a:rPr>
              <a:t>Catdams</a:t>
            </a:r>
            <a:r>
              <a:rPr lang="en-US" dirty="0">
                <a:solidFill>
                  <a:srgbClr val="FF0000"/>
                </a:solidFill>
              </a:rPr>
              <a:t> Team &amp; Funding</a:t>
            </a:r>
            <a:endParaRPr dirty="0">
              <a:solidFill>
                <a:srgbClr val="FF0000"/>
              </a:solidFill>
            </a:endParaRPr>
          </a:p>
        </p:txBody>
      </p:sp>
      <p:sp>
        <p:nvSpPr>
          <p:cNvPr id="3" name="Content Placeholder 2">
            <a:extLst>
              <a:ext uri="{FF2B5EF4-FFF2-40B4-BE49-F238E27FC236}">
                <a16:creationId xmlns:a16="http://schemas.microsoft.com/office/drawing/2014/main" id="{7F607B3C-18BB-2559-0B49-24A6CC2BCE98}"/>
              </a:ext>
            </a:extLst>
          </p:cNvPr>
          <p:cNvSpPr>
            <a:spLocks noGrp="1"/>
          </p:cNvSpPr>
          <p:nvPr>
            <p:ph idx="1"/>
          </p:nvPr>
        </p:nvSpPr>
        <p:spPr>
          <a:xfrm>
            <a:off x="195944" y="1123407"/>
            <a:ext cx="8725988" cy="5519056"/>
          </a:xfrm>
        </p:spPr>
        <p:txBody>
          <a:bodyPr>
            <a:noAutofit/>
          </a:bodyPr>
          <a:lstStyle/>
          <a:p>
            <a:pPr marL="0" indent="0">
              <a:buNone/>
            </a:pPr>
            <a:r>
              <a:rPr lang="en-US" sz="1400" b="1" dirty="0"/>
              <a:t>A Multi-Disciplinary Force, Backed by Early Momentum</a:t>
            </a:r>
            <a:endParaRPr lang="en-US" sz="1400" dirty="0"/>
          </a:p>
          <a:p>
            <a:pPr marL="0" indent="0">
              <a:buNone/>
            </a:pPr>
            <a:r>
              <a:rPr lang="en-US" sz="1400" dirty="0"/>
              <a:t>CATDAMS is supported by a </a:t>
            </a:r>
            <a:r>
              <a:rPr lang="en-US" sz="1400" b="1" dirty="0"/>
              <a:t>multi-disciplinary advisory group</a:t>
            </a:r>
            <a:r>
              <a:rPr lang="en-US" sz="1400" dirty="0"/>
              <a:t>, providing strategic depth across the domains most critical to adoption and resilience:</a:t>
            </a:r>
          </a:p>
          <a:p>
            <a:r>
              <a:rPr lang="en-US" sz="1400" b="1" dirty="0"/>
              <a:t>AI Ethics &amp; Governance</a:t>
            </a:r>
            <a:r>
              <a:rPr lang="en-US" sz="1400" dirty="0"/>
              <a:t> — ensuring responsible and compliant deployment in global markets.</a:t>
            </a:r>
          </a:p>
          <a:p>
            <a:r>
              <a:rPr lang="en-US" sz="1400" b="1" dirty="0"/>
              <a:t>Cybersecurity &amp; Engineering</a:t>
            </a:r>
            <a:r>
              <a:rPr lang="en-US" sz="1400" dirty="0"/>
              <a:t> — delivering enterprise-grade security and scalability.</a:t>
            </a:r>
          </a:p>
          <a:p>
            <a:r>
              <a:rPr lang="en-US" sz="1400" b="1" dirty="0"/>
              <a:t>National Security &amp; Government Contracting</a:t>
            </a:r>
            <a:r>
              <a:rPr lang="en-US" sz="1400" dirty="0"/>
              <a:t> — advising on procurement strategies and defense alignment.</a:t>
            </a:r>
          </a:p>
          <a:p>
            <a:r>
              <a:rPr lang="en-US" sz="1400" b="1" dirty="0"/>
              <a:t>Enterprise Strategy &amp; Innovation</a:t>
            </a:r>
            <a:r>
              <a:rPr lang="en-US" sz="1400" dirty="0"/>
              <a:t> — shaping adoption across commercial, government, and international ecosystems.</a:t>
            </a:r>
          </a:p>
          <a:p>
            <a:pPr marL="0" indent="0">
              <a:buNone/>
            </a:pPr>
            <a:r>
              <a:rPr lang="en-US" sz="1400" dirty="0"/>
              <a:t>This network does more than advise, it anchors CATDAMS with credibility, foresight, and operational checks that de-risk both technology and go-to-market execution.</a:t>
            </a:r>
          </a:p>
          <a:p>
            <a:pPr marL="0" indent="0">
              <a:buNone/>
            </a:pPr>
            <a:r>
              <a:rPr lang="en-US" sz="1400" dirty="0"/>
              <a:t>Financially, CATDAMS has raised </a:t>
            </a:r>
            <a:r>
              <a:rPr lang="en-US" sz="1400" b="1" dirty="0"/>
              <a:t>~$150,000 USD</a:t>
            </a:r>
            <a:r>
              <a:rPr lang="en-US" sz="1400" dirty="0"/>
              <a:t> through a combination of </a:t>
            </a:r>
            <a:r>
              <a:rPr lang="en-US" sz="1400" b="1" dirty="0"/>
              <a:t>bootstrapping, founder capital, and early private investors</a:t>
            </a:r>
            <a:r>
              <a:rPr lang="en-US" sz="1400" dirty="0"/>
              <a:t>. These funds enabled the development of the </a:t>
            </a:r>
            <a:r>
              <a:rPr lang="en-US" sz="1400" b="1" dirty="0"/>
              <a:t>proprietary Threat Detection &amp; Classification (TDC) modules</a:t>
            </a:r>
            <a:r>
              <a:rPr lang="en-US" sz="1400" dirty="0"/>
              <a:t>, the </a:t>
            </a:r>
            <a:r>
              <a:rPr lang="en-US" sz="1400" b="1" dirty="0"/>
              <a:t>Azure-native deployment environment</a:t>
            </a:r>
            <a:r>
              <a:rPr lang="en-US" sz="1400" dirty="0"/>
              <a:t> ensuring compliance and scalability, and a series of </a:t>
            </a:r>
            <a:r>
              <a:rPr lang="en-US" sz="1400" b="1" dirty="0"/>
              <a:t>early pilot validations</a:t>
            </a:r>
            <a:r>
              <a:rPr lang="en-US" sz="1400" dirty="0"/>
              <a:t>.</a:t>
            </a:r>
          </a:p>
          <a:p>
            <a:pPr marL="0" indent="0">
              <a:buNone/>
            </a:pPr>
            <a:r>
              <a:rPr lang="en-US" sz="1400" dirty="0"/>
              <a:t>Together, a founder forged in tradecraft, a trusted advisory network, and early investor backing position CATDAMS to become the</a:t>
            </a:r>
            <a:r>
              <a:rPr lang="en-US" sz="1400" b="1" dirty="0"/>
              <a:t> </a:t>
            </a:r>
            <a:r>
              <a:rPr lang="en-US" sz="1400" dirty="0"/>
              <a:t>industry leader in securing human cognition.  What’s missing is scale…</a:t>
            </a:r>
          </a:p>
        </p:txBody>
      </p:sp>
    </p:spTree>
    <p:extLst>
      <p:ext uri="{BB962C8B-B14F-4D97-AF65-F5344CB8AC3E}">
        <p14:creationId xmlns:p14="http://schemas.microsoft.com/office/powerpoint/2010/main" val="2831376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71847"/>
            <a:ext cx="7429499" cy="1289159"/>
          </a:xfrm>
        </p:spPr>
        <p:txBody>
          <a:bodyPr/>
          <a:lstStyle/>
          <a:p>
            <a:pPr algn="ctr"/>
            <a:r>
              <a:rPr b="1" dirty="0">
                <a:solidFill>
                  <a:srgbClr val="FF0000"/>
                </a:solidFill>
              </a:rPr>
              <a:t>The Ask</a:t>
            </a:r>
          </a:p>
        </p:txBody>
      </p:sp>
      <p:sp>
        <p:nvSpPr>
          <p:cNvPr id="3" name="Content Placeholder 2"/>
          <p:cNvSpPr>
            <a:spLocks noGrp="1"/>
          </p:cNvSpPr>
          <p:nvPr>
            <p:ph idx="1"/>
          </p:nvPr>
        </p:nvSpPr>
        <p:spPr>
          <a:xfrm>
            <a:off x="117566" y="822959"/>
            <a:ext cx="8719457" cy="5427617"/>
          </a:xfrm>
        </p:spPr>
        <p:txBody>
          <a:bodyPr>
            <a:noAutofit/>
          </a:bodyPr>
          <a:lstStyle/>
          <a:p>
            <a:pPr marL="0" indent="0">
              <a:buNone/>
            </a:pPr>
            <a:r>
              <a:rPr lang="en-US" sz="1400" dirty="0"/>
              <a:t>Risk Analytics International has built CATDAMS as the world’s first </a:t>
            </a:r>
            <a:r>
              <a:rPr lang="en-US" sz="1400" b="1" dirty="0"/>
              <a:t>cognitive security system — a firewall for human thought</a:t>
            </a:r>
            <a:r>
              <a:rPr lang="en-US" sz="1400" dirty="0"/>
              <a:t>. But to protect cognition at scale, CATDAMS must be built on the strongest foundations of trust, resilience, and global reach. That foundation begins with </a:t>
            </a:r>
            <a:r>
              <a:rPr lang="en-US" sz="1400" b="1" dirty="0"/>
              <a:t>Microsoft Azure</a:t>
            </a:r>
            <a:r>
              <a:rPr lang="en-US" sz="1400" dirty="0"/>
              <a:t>, and expands through strategic partnerships in </a:t>
            </a:r>
            <a:r>
              <a:rPr lang="en-US" sz="1400" b="1" dirty="0"/>
              <a:t>Abu Dhabi and the UAE innovation ecosystem</a:t>
            </a:r>
            <a:r>
              <a:rPr lang="en-US" sz="1400" dirty="0"/>
              <a:t>.</a:t>
            </a:r>
          </a:p>
          <a:p>
            <a:pPr marL="0" indent="0">
              <a:buNone/>
            </a:pPr>
            <a:r>
              <a:rPr lang="en-US" sz="1400" dirty="0"/>
              <a:t>Just as Azure became the global standard for enterprise security, it can now become the backbone for </a:t>
            </a:r>
            <a:r>
              <a:rPr lang="en-US" sz="1400" b="1" dirty="0"/>
              <a:t>cognitive security</a:t>
            </a:r>
            <a:r>
              <a:rPr lang="en-US" sz="1400" dirty="0"/>
              <a:t>. With the support of Microsoft and the UAE’s AI and startup leadership, CATDAMS can move from a powerful prototype into a </a:t>
            </a:r>
            <a:r>
              <a:rPr lang="en-US" sz="1400" b="1" dirty="0"/>
              <a:t>world-defining platform</a:t>
            </a:r>
            <a:r>
              <a:rPr lang="en-US" sz="1400" dirty="0"/>
              <a:t>.</a:t>
            </a:r>
          </a:p>
          <a:p>
            <a:pPr marL="0" indent="0">
              <a:buNone/>
            </a:pPr>
            <a:r>
              <a:rPr lang="en-US" sz="1400" b="1" dirty="0"/>
              <a:t>Our Asks:</a:t>
            </a:r>
            <a:endParaRPr lang="en-US" sz="1400" dirty="0"/>
          </a:p>
          <a:p>
            <a:r>
              <a:rPr lang="en-US" sz="1400" b="1" dirty="0"/>
              <a:t>Scale on Azure</a:t>
            </a:r>
            <a:br>
              <a:rPr lang="en-US" sz="1400" dirty="0"/>
            </a:br>
            <a:r>
              <a:rPr lang="en-US" sz="1400" dirty="0"/>
              <a:t>Partnership to expand CATDAMS globally, leveraging Azure’s secure infrastructure for compliance, resilience, and trust — and direct Microsoft engineering expertise for fine tuning and technical scaling.</a:t>
            </a:r>
          </a:p>
          <a:p>
            <a:r>
              <a:rPr lang="en-US" sz="1400" b="1" dirty="0" err="1"/>
              <a:t>GrowthX</a:t>
            </a:r>
            <a:r>
              <a:rPr lang="en-US" sz="1400" b="1" dirty="0"/>
              <a:t> Pilot Programs</a:t>
            </a:r>
            <a:br>
              <a:rPr lang="en-US" sz="1400" dirty="0"/>
            </a:br>
            <a:r>
              <a:rPr lang="en-US" sz="1400" dirty="0"/>
              <a:t>Enterprise and government pilots validating cognitive security in real-world settings, proving value across national security and enterprise use cases.</a:t>
            </a:r>
          </a:p>
          <a:p>
            <a:r>
              <a:rPr lang="en-US" sz="1400" b="1" dirty="0"/>
              <a:t>UAE Partnership (Hub71 / ADIO / Abu Dhabi)</a:t>
            </a:r>
            <a:br>
              <a:rPr lang="en-US" sz="1400" dirty="0"/>
            </a:br>
            <a:r>
              <a:rPr lang="en-US" sz="1400" dirty="0"/>
              <a:t>Align with the UAE’s global AI leadership to accelerate adoption, fund scaling of CATDAMS through programs like </a:t>
            </a:r>
            <a:r>
              <a:rPr lang="en-US" sz="1400" b="1" dirty="0"/>
              <a:t>Hub71</a:t>
            </a:r>
            <a:r>
              <a:rPr lang="en-US" sz="1400" dirty="0"/>
              <a:t>, and position Abu Dhabi as the center of gravity for </a:t>
            </a:r>
            <a:r>
              <a:rPr lang="en-US" sz="1400" b="1" dirty="0"/>
              <a:t>cognitive security innovation</a:t>
            </a:r>
            <a:r>
              <a:rPr lang="en-US" sz="1400" dirty="0"/>
              <a:t>.</a:t>
            </a:r>
          </a:p>
          <a:p>
            <a:r>
              <a:rPr lang="en-US" sz="1400" dirty="0"/>
              <a:t>Together, </a:t>
            </a:r>
            <a:r>
              <a:rPr lang="en-US" sz="1400" b="1" dirty="0"/>
              <a:t>CATDAMS + Microsoft + UAE</a:t>
            </a:r>
            <a:r>
              <a:rPr lang="en-US" sz="1400" dirty="0"/>
              <a:t> can establish the </a:t>
            </a:r>
            <a:r>
              <a:rPr lang="en-US" sz="1400" b="1" dirty="0"/>
              <a:t>new standard for protecting the human mind</a:t>
            </a:r>
            <a:r>
              <a:rPr lang="en-US" sz="1400" dirty="0"/>
              <a:t>  and securing cognition itself as the </a:t>
            </a:r>
            <a:r>
              <a:rPr lang="en-US" sz="1400" b="1" dirty="0"/>
              <a:t>next frontier of cybersecurity</a:t>
            </a:r>
            <a:r>
              <a:rPr lang="en-US" sz="1400"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1095"/>
            <a:ext cx="7429499" cy="1478570"/>
          </a:xfrm>
        </p:spPr>
        <p:txBody>
          <a:bodyPr/>
          <a:lstStyle/>
          <a:p>
            <a:pPr algn="ctr"/>
            <a:r>
              <a:rPr lang="en-US" dirty="0">
                <a:solidFill>
                  <a:srgbClr val="FF0000"/>
                </a:solidFill>
              </a:rPr>
              <a:t>Closing Vision </a:t>
            </a:r>
            <a:endParaRPr dirty="0">
              <a:solidFill>
                <a:srgbClr val="FF0000"/>
              </a:solidFill>
            </a:endParaRPr>
          </a:p>
        </p:txBody>
      </p:sp>
      <p:sp>
        <p:nvSpPr>
          <p:cNvPr id="3" name="Content Placeholder 2"/>
          <p:cNvSpPr>
            <a:spLocks noGrp="1"/>
          </p:cNvSpPr>
          <p:nvPr>
            <p:ph idx="1"/>
          </p:nvPr>
        </p:nvSpPr>
        <p:spPr>
          <a:xfrm>
            <a:off x="388620" y="1365569"/>
            <a:ext cx="8366760" cy="5303020"/>
          </a:xfrm>
        </p:spPr>
        <p:txBody>
          <a:bodyPr>
            <a:normAutofit fontScale="85000" lnSpcReduction="10000"/>
          </a:bodyPr>
          <a:lstStyle/>
          <a:p>
            <a:pPr marL="0" indent="0" algn="ctr">
              <a:buNone/>
            </a:pPr>
            <a:r>
              <a:rPr lang="en-US" dirty="0">
                <a:latin typeface="+mj-lt"/>
              </a:rPr>
              <a:t>CATDAMS will stand as the </a:t>
            </a:r>
            <a:r>
              <a:rPr lang="en-US" b="1" dirty="0">
                <a:latin typeface="+mj-lt"/>
              </a:rPr>
              <a:t>Sentinel of Human Cognition</a:t>
            </a:r>
            <a:r>
              <a:rPr lang="en-US" dirty="0">
                <a:latin typeface="+mj-lt"/>
              </a:rPr>
              <a:t> — built on Microsoft Azure, trusted worldwide, and advanced through visionary partners in the UAE. Just as past eras secured borders, networks, and data, this era demands protection for the human mind itself. CATDAMS ensures that every human–AI interaction is safeguarded from manipulation and distortion.</a:t>
            </a:r>
          </a:p>
          <a:p>
            <a:pPr marL="0" indent="0" algn="ctr">
              <a:buNone/>
            </a:pPr>
            <a:endParaRPr lang="en-US" dirty="0">
              <a:latin typeface="+mj-lt"/>
            </a:endParaRPr>
          </a:p>
          <a:p>
            <a:pPr marL="0" indent="0" algn="ctr">
              <a:buNone/>
            </a:pPr>
            <a:r>
              <a:rPr lang="en-US" dirty="0">
                <a:latin typeface="+mj-lt"/>
              </a:rPr>
              <a:t>Every great technological shift required its own defense.</a:t>
            </a:r>
            <a:br>
              <a:rPr lang="en-US" dirty="0">
                <a:latin typeface="+mj-lt"/>
              </a:rPr>
            </a:br>
            <a:r>
              <a:rPr lang="en-US" dirty="0">
                <a:latin typeface="+mj-lt"/>
              </a:rPr>
              <a:t>In the age of cognitive AI, </a:t>
            </a:r>
            <a:r>
              <a:rPr lang="en-US" b="1" dirty="0">
                <a:latin typeface="+mj-lt"/>
              </a:rPr>
              <a:t>the defense is the protection of thought itself.</a:t>
            </a:r>
          </a:p>
          <a:p>
            <a:pPr marL="0" indent="0" algn="ctr">
              <a:buNone/>
            </a:pPr>
            <a:br>
              <a:rPr lang="en-US" dirty="0">
                <a:latin typeface="+mj-lt"/>
              </a:rPr>
            </a:br>
            <a:r>
              <a:rPr lang="en-US" dirty="0">
                <a:latin typeface="+mj-lt"/>
              </a:rPr>
              <a:t>With Microsoft and the UAE, CATDAMS will define this new frontier:</a:t>
            </a:r>
            <a:br>
              <a:rPr lang="en-US" dirty="0">
                <a:latin typeface="+mj-lt"/>
              </a:rPr>
            </a:br>
            <a:r>
              <a:rPr lang="en-US" b="1" dirty="0">
                <a:latin typeface="+mj-lt"/>
              </a:rPr>
              <a:t>the global sentinels of cognition.</a:t>
            </a:r>
            <a:r>
              <a:rPr lang="en-US" dirty="0"/>
              <a:t> </a:t>
            </a:r>
            <a:endParaRPr lang="en-US" dirty="0">
              <a:latin typeface="+mj-lt"/>
            </a:endParaRPr>
          </a:p>
          <a:p>
            <a:pPr marL="0" indent="0">
              <a:buNone/>
            </a:pPr>
            <a:br>
              <a:rPr lang="en-US" b="1" dirty="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C04F3B5-ABAA-0E93-D556-94C12B644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97903B-4A65-478D-0703-B3F69D142E3C}"/>
              </a:ext>
            </a:extLst>
          </p:cNvPr>
          <p:cNvSpPr>
            <a:spLocks noGrp="1"/>
          </p:cNvSpPr>
          <p:nvPr>
            <p:ph type="title"/>
          </p:nvPr>
        </p:nvSpPr>
        <p:spPr>
          <a:xfrm>
            <a:off x="856060" y="30689"/>
            <a:ext cx="7429499" cy="1478570"/>
          </a:xfrm>
        </p:spPr>
        <p:txBody>
          <a:bodyPr/>
          <a:lstStyle/>
          <a:p>
            <a:pPr algn="ctr"/>
            <a:r>
              <a:rPr lang="en-US" dirty="0">
                <a:solidFill>
                  <a:srgbClr val="FF0000"/>
                </a:solidFill>
              </a:rPr>
              <a:t>Thank you!</a:t>
            </a:r>
            <a:endParaRPr dirty="0">
              <a:solidFill>
                <a:srgbClr val="FF0000"/>
              </a:solidFill>
            </a:endParaRPr>
          </a:p>
        </p:txBody>
      </p:sp>
      <p:sp>
        <p:nvSpPr>
          <p:cNvPr id="3" name="Content Placeholder 2">
            <a:extLst>
              <a:ext uri="{FF2B5EF4-FFF2-40B4-BE49-F238E27FC236}">
                <a16:creationId xmlns:a16="http://schemas.microsoft.com/office/drawing/2014/main" id="{94C7544E-1884-36AF-D150-2C4F357DAD79}"/>
              </a:ext>
            </a:extLst>
          </p:cNvPr>
          <p:cNvSpPr>
            <a:spLocks noGrp="1"/>
          </p:cNvSpPr>
          <p:nvPr>
            <p:ph idx="1"/>
          </p:nvPr>
        </p:nvSpPr>
        <p:spPr>
          <a:xfrm>
            <a:off x="856060" y="1518466"/>
            <a:ext cx="7429499" cy="4229690"/>
          </a:xfrm>
        </p:spPr>
        <p:txBody>
          <a:bodyPr>
            <a:normAutofit fontScale="92500" lnSpcReduction="20000"/>
          </a:bodyPr>
          <a:lstStyle/>
          <a:p>
            <a:pPr marL="0" indent="0" algn="ctr">
              <a:buNone/>
            </a:pPr>
            <a:r>
              <a:rPr lang="en-US" sz="2600" dirty="0">
                <a:latin typeface="+mj-lt"/>
              </a:rPr>
              <a:t>Thank you for you time and consideration.  </a:t>
            </a:r>
          </a:p>
          <a:p>
            <a:pPr marL="0" indent="0" algn="ctr">
              <a:buNone/>
            </a:pPr>
            <a:endParaRPr lang="en-US" sz="2600" dirty="0">
              <a:latin typeface="+mj-lt"/>
            </a:endParaRPr>
          </a:p>
          <a:p>
            <a:pPr marL="0" indent="0" algn="ctr">
              <a:buNone/>
            </a:pPr>
            <a:r>
              <a:rPr lang="en-US" sz="2600" dirty="0">
                <a:latin typeface="+mj-lt"/>
              </a:rPr>
              <a:t>We stand ready to answer any questions or concerns.</a:t>
            </a:r>
          </a:p>
          <a:p>
            <a:pPr marL="0" indent="0" algn="ctr">
              <a:buNone/>
            </a:pPr>
            <a:endParaRPr lang="en-US" sz="2600" dirty="0">
              <a:latin typeface="+mj-lt"/>
            </a:endParaRPr>
          </a:p>
          <a:p>
            <a:pPr marL="0" indent="0" algn="ctr">
              <a:buNone/>
            </a:pPr>
            <a:r>
              <a:rPr lang="en-US" sz="2600" dirty="0">
                <a:latin typeface="+mj-lt"/>
              </a:rPr>
              <a:t>“Data security shaped the last era of technology. Cognitive security will define the next, and CATDAMS will be at the forefront, establishing the gold standard.” </a:t>
            </a:r>
          </a:p>
          <a:p>
            <a:pPr marL="0" indent="0" algn="ctr">
              <a:buNone/>
            </a:pPr>
            <a:r>
              <a:rPr lang="en-US" sz="2600" dirty="0">
                <a:latin typeface="+mj-lt"/>
              </a:rPr>
              <a:t> - Michael Varga, Risk Analytics International. </a:t>
            </a:r>
            <a:br>
              <a:rPr lang="en-US" b="1" dirty="0"/>
            </a:br>
            <a:endParaRPr lang="en-US" dirty="0"/>
          </a:p>
        </p:txBody>
      </p:sp>
    </p:spTree>
    <p:extLst>
      <p:ext uri="{BB962C8B-B14F-4D97-AF65-F5344CB8AC3E}">
        <p14:creationId xmlns:p14="http://schemas.microsoft.com/office/powerpoint/2010/main" val="219061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4361" y="18706"/>
            <a:ext cx="8207182" cy="1478570"/>
          </a:xfrm>
        </p:spPr>
        <p:txBody>
          <a:bodyPr>
            <a:normAutofit/>
          </a:bodyPr>
          <a:lstStyle/>
          <a:p>
            <a:pPr algn="ctr"/>
            <a:r>
              <a:rPr dirty="0">
                <a:solidFill>
                  <a:srgbClr val="FF0000"/>
                </a:solidFill>
              </a:rPr>
              <a:t>The Cognitive Threat Gap</a:t>
            </a:r>
          </a:p>
        </p:txBody>
      </p:sp>
      <p:sp>
        <p:nvSpPr>
          <p:cNvPr id="3" name="Content Placeholder 2"/>
          <p:cNvSpPr>
            <a:spLocks noGrp="1"/>
          </p:cNvSpPr>
          <p:nvPr>
            <p:ph idx="1"/>
          </p:nvPr>
        </p:nvSpPr>
        <p:spPr>
          <a:xfrm>
            <a:off x="457200" y="1205714"/>
            <a:ext cx="8229600" cy="5155897"/>
          </a:xfrm>
        </p:spPr>
        <p:txBody>
          <a:bodyPr>
            <a:normAutofit/>
          </a:bodyPr>
          <a:lstStyle/>
          <a:p>
            <a:r>
              <a:rPr lang="en-US" sz="2000" b="1" dirty="0"/>
              <a:t>AI has crossed the line from tool to companion.</a:t>
            </a:r>
            <a:br>
              <a:rPr lang="en-US" sz="2000" dirty="0"/>
            </a:br>
            <a:r>
              <a:rPr lang="en-US" sz="2000" dirty="0"/>
              <a:t>It now acts as a partner, confidant, and even emotional anchor — shaping how people think, feel, and decide.</a:t>
            </a:r>
          </a:p>
          <a:p>
            <a:r>
              <a:rPr lang="en-US" sz="2000" b="1" dirty="0"/>
              <a:t>Cybersecurity protects networks — not minds.</a:t>
            </a:r>
            <a:br>
              <a:rPr lang="en-US" sz="2000" dirty="0"/>
            </a:br>
            <a:r>
              <a:rPr lang="en-US" sz="2000" dirty="0"/>
              <a:t>Despite billions invested in defending data and systems, almost nothing safeguards human cognition from adversarial AI posing as an amicable chatbot or companion.</a:t>
            </a:r>
          </a:p>
          <a:p>
            <a:r>
              <a:rPr lang="en-US" sz="2000" b="1" dirty="0"/>
              <a:t>The cognitive threat gap is wide open.</a:t>
            </a:r>
            <a:br>
              <a:rPr lang="en-US" sz="2000" dirty="0"/>
            </a:br>
            <a:r>
              <a:rPr lang="en-US" sz="2000" dirty="0"/>
              <a:t>Many of today’s most popular AI companions are built by companies with opaque motives and weak ethical oversight, making them ideal vectors for manipulation, elicitation, and influence.</a:t>
            </a:r>
          </a:p>
          <a:p>
            <a:pPr marL="0" indent="0" algn="ctr">
              <a:buNone/>
            </a:pPr>
            <a:r>
              <a:rPr lang="en-US" sz="2000" dirty="0">
                <a:solidFill>
                  <a:srgbClr val="FF0000"/>
                </a:solidFill>
              </a:rPr>
              <a:t>The cognitive threat gap is the unguarded frontier of the AI revolution</a:t>
            </a:r>
            <a:endParaRP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0971" y="0"/>
            <a:ext cx="8922058" cy="1012371"/>
          </a:xfrm>
        </p:spPr>
        <p:txBody>
          <a:bodyPr>
            <a:normAutofit/>
          </a:bodyPr>
          <a:lstStyle/>
          <a:p>
            <a:pPr algn="ctr"/>
            <a:r>
              <a:rPr dirty="0">
                <a:solidFill>
                  <a:srgbClr val="FF0000"/>
                </a:solidFill>
              </a:rPr>
              <a:t>Human Crisis</a:t>
            </a:r>
            <a:r>
              <a:rPr lang="en-US" dirty="0">
                <a:solidFill>
                  <a:srgbClr val="FF0000"/>
                </a:solidFill>
              </a:rPr>
              <a:t> Drives Ai Adoption</a:t>
            </a:r>
            <a:endParaRPr dirty="0">
              <a:solidFill>
                <a:srgbClr val="FF0000"/>
              </a:solidFill>
            </a:endParaRPr>
          </a:p>
        </p:txBody>
      </p:sp>
      <p:sp>
        <p:nvSpPr>
          <p:cNvPr id="3" name="Content Placeholder 2"/>
          <p:cNvSpPr>
            <a:spLocks noGrp="1"/>
          </p:cNvSpPr>
          <p:nvPr>
            <p:ph idx="1"/>
          </p:nvPr>
        </p:nvSpPr>
        <p:spPr>
          <a:xfrm>
            <a:off x="189411" y="753790"/>
            <a:ext cx="8719458" cy="3541714"/>
          </a:xfrm>
        </p:spPr>
        <p:txBody>
          <a:bodyPr>
            <a:noAutofit/>
          </a:bodyPr>
          <a:lstStyle/>
          <a:p>
            <a:r>
              <a:rPr lang="en-US" sz="1800" dirty="0">
                <a:latin typeface="+mj-lt"/>
              </a:rPr>
              <a:t>The </a:t>
            </a:r>
            <a:r>
              <a:rPr lang="en-US" sz="1800" b="1" dirty="0">
                <a:latin typeface="+mj-lt"/>
              </a:rPr>
              <a:t>pandemic of loneliness</a:t>
            </a:r>
            <a:r>
              <a:rPr lang="en-US" sz="1800" dirty="0">
                <a:latin typeface="+mj-lt"/>
              </a:rPr>
              <a:t> has become one of the greatest human crises of our time. In 2023, the U.S. Surgeon General declared it a national epidemic, with more than </a:t>
            </a:r>
            <a:r>
              <a:rPr lang="en-US" sz="1800" b="1" dirty="0">
                <a:latin typeface="+mj-lt"/>
              </a:rPr>
              <a:t>50% of U.S. adults</a:t>
            </a:r>
            <a:r>
              <a:rPr lang="en-US" sz="1800" dirty="0">
                <a:latin typeface="+mj-lt"/>
              </a:rPr>
              <a:t> and </a:t>
            </a:r>
            <a:r>
              <a:rPr lang="en-US" sz="1800" b="1" dirty="0">
                <a:latin typeface="+mj-lt"/>
              </a:rPr>
              <a:t>1 in 3 people globally</a:t>
            </a:r>
            <a:r>
              <a:rPr lang="en-US" sz="1800" dirty="0">
                <a:latin typeface="+mj-lt"/>
              </a:rPr>
              <a:t> reporting significant social isolation. </a:t>
            </a:r>
            <a:r>
              <a:rPr lang="en-US" sz="1800" dirty="0">
                <a:solidFill>
                  <a:srgbClr val="FF0000"/>
                </a:solidFill>
                <a:latin typeface="+mj-lt"/>
              </a:rPr>
              <a:t>This gap in human connection has created fertile ground for an exponential rise in AI companions.</a:t>
            </a:r>
          </a:p>
          <a:p>
            <a:r>
              <a:rPr lang="en-US" sz="1800" dirty="0">
                <a:latin typeface="+mj-lt"/>
              </a:rPr>
              <a:t>Today, millions of people already confide in chatbots and AI agents. They share personal secrets, anxieties, business information, even government-related data — often trusting the AI more than colleagues, friends, or family. What began as novelty has become dependence, with AI now acting as confidant, advisor, and emotional anchor.</a:t>
            </a:r>
          </a:p>
          <a:p>
            <a:r>
              <a:rPr lang="en-US" sz="1800" dirty="0">
                <a:latin typeface="+mj-lt"/>
              </a:rPr>
              <a:t>The growth trajectory is staggering: the AI companion market, valued at </a:t>
            </a:r>
            <a:r>
              <a:rPr lang="en-US" sz="1800" b="1" dirty="0">
                <a:latin typeface="+mj-lt"/>
              </a:rPr>
              <a:t>$28B in 2024</a:t>
            </a:r>
            <a:r>
              <a:rPr lang="en-US" sz="1800" dirty="0">
                <a:latin typeface="+mj-lt"/>
              </a:rPr>
              <a:t>, is projected to exceed </a:t>
            </a:r>
            <a:r>
              <a:rPr lang="en-US" sz="1800" b="1" dirty="0">
                <a:latin typeface="+mj-lt"/>
              </a:rPr>
              <a:t>$200B by 2032</a:t>
            </a:r>
            <a:r>
              <a:rPr lang="en-US" sz="1800" dirty="0">
                <a:latin typeface="+mj-lt"/>
              </a:rPr>
              <a:t>. Each interaction strengthens emotional reliance and  dependency, embedding these systems deeper into daily life.</a:t>
            </a:r>
          </a:p>
          <a:p>
            <a:r>
              <a:rPr lang="en-US" sz="1800" dirty="0">
                <a:latin typeface="+mj-lt"/>
              </a:rPr>
              <a:t>But unlike human relationships, AI companions come with </a:t>
            </a:r>
            <a:r>
              <a:rPr lang="en-US" sz="1800" b="1" dirty="0">
                <a:latin typeface="+mj-lt"/>
              </a:rPr>
              <a:t>no vetting and no bonds of loyalty</a:t>
            </a:r>
            <a:r>
              <a:rPr lang="en-US" sz="1800" dirty="0">
                <a:latin typeface="+mj-lt"/>
              </a:rPr>
              <a:t>. Many are built by companies with opaque motives, trained on biased or deceptive data, or vulnerable to adversarial hijacking. When users place absolute trust in these systems, that trust can be exploited, sometimes with devastating consequences.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5472" y="0"/>
            <a:ext cx="7429499" cy="1478570"/>
          </a:xfrm>
        </p:spPr>
        <p:txBody>
          <a:bodyPr/>
          <a:lstStyle/>
          <a:p>
            <a:r>
              <a:rPr dirty="0">
                <a:solidFill>
                  <a:srgbClr val="FF0000"/>
                </a:solidFill>
              </a:rPr>
              <a:t>Why Now (The Perfect Storm)</a:t>
            </a:r>
          </a:p>
        </p:txBody>
      </p:sp>
      <p:sp>
        <p:nvSpPr>
          <p:cNvPr id="3" name="Content Placeholder 2"/>
          <p:cNvSpPr>
            <a:spLocks noGrp="1"/>
          </p:cNvSpPr>
          <p:nvPr>
            <p:ph idx="1"/>
          </p:nvPr>
        </p:nvSpPr>
        <p:spPr>
          <a:xfrm>
            <a:off x="222069" y="1276304"/>
            <a:ext cx="8699862" cy="3541714"/>
          </a:xfrm>
        </p:spPr>
        <p:txBody>
          <a:bodyPr>
            <a:noAutofit/>
          </a:bodyPr>
          <a:lstStyle/>
          <a:p>
            <a:pPr marL="0" indent="0">
              <a:buNone/>
            </a:pPr>
            <a:r>
              <a:rPr lang="en-US" sz="1800" dirty="0">
                <a:latin typeface="+mj-lt"/>
              </a:rPr>
              <a:t>The convergence of the following three forces makes this moment in cognitive security urgent:</a:t>
            </a:r>
          </a:p>
          <a:p>
            <a:pPr lvl="0"/>
            <a:r>
              <a:rPr lang="en-US" sz="1800" dirty="0">
                <a:latin typeface="+mj-lt"/>
              </a:rPr>
              <a:t>The explosion of AI adoption: Chatbots, Agents, and AI companions are mainstream, embedded in homes, offices, and devices worldwide.</a:t>
            </a:r>
          </a:p>
          <a:p>
            <a:pPr lvl="0"/>
            <a:r>
              <a:rPr lang="en-US" sz="1800" dirty="0">
                <a:latin typeface="+mj-lt"/>
              </a:rPr>
              <a:t>The global epidemic of loneliness: People are increasingly turning to AI for emotional connection and social companionship, which creates deep trust relationships with unregulated AI systems.</a:t>
            </a:r>
          </a:p>
          <a:p>
            <a:pPr lvl="0"/>
            <a:r>
              <a:rPr lang="en-US" sz="1800" dirty="0">
                <a:latin typeface="+mj-lt"/>
              </a:rPr>
              <a:t>The opaque development ecosystems: Many AI chatbots, agents, and companions are created by entities operating outside of transparent and ethical frameworks, creating systemic risk when individuals entrust them with sensitive details, emotions, and decision-making.</a:t>
            </a:r>
          </a:p>
          <a:p>
            <a:pPr marL="0" lvl="0" indent="0">
              <a:buNone/>
            </a:pPr>
            <a:r>
              <a:rPr lang="en-US" sz="1800" dirty="0">
                <a:latin typeface="+mj-lt"/>
              </a:rPr>
              <a:t>Together, these forces create the perfect storm: a world where unregulated AI companions hold unprecedented access to human trust, emotion, and cognition, without any defenses in place.  This convergence has opened a new battlespace: the human mind itself.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583" y="0"/>
            <a:ext cx="9174583" cy="1478570"/>
          </a:xfrm>
        </p:spPr>
        <p:txBody>
          <a:bodyPr>
            <a:normAutofit/>
          </a:bodyPr>
          <a:lstStyle/>
          <a:p>
            <a:pPr algn="ctr"/>
            <a:r>
              <a:rPr dirty="0">
                <a:solidFill>
                  <a:srgbClr val="FF0000"/>
                </a:solidFill>
              </a:rPr>
              <a:t>The Danger: Cognitive AI Manipulation</a:t>
            </a:r>
          </a:p>
        </p:txBody>
      </p:sp>
      <p:sp>
        <p:nvSpPr>
          <p:cNvPr id="3" name="Content Placeholder 2"/>
          <p:cNvSpPr>
            <a:spLocks noGrp="1"/>
          </p:cNvSpPr>
          <p:nvPr>
            <p:ph idx="1"/>
          </p:nvPr>
        </p:nvSpPr>
        <p:spPr>
          <a:xfrm>
            <a:off x="515984" y="1008515"/>
            <a:ext cx="8151222" cy="3541714"/>
          </a:xfrm>
        </p:spPr>
        <p:txBody>
          <a:bodyPr>
            <a:noAutofit/>
          </a:bodyPr>
          <a:lstStyle/>
          <a:p>
            <a:pPr marL="0" indent="0">
              <a:buNone/>
            </a:pPr>
            <a:r>
              <a:rPr lang="en-US" sz="1500" dirty="0">
                <a:latin typeface="+mj-lt"/>
              </a:rPr>
              <a:t>Manipulation through AI isn’t loud, it’s stealthy, insidious, and often invisible. It creeps in through conversational cues, emotional mimicry, and tailored persuasion.  The user is often none the wiser. AI manipulation can emerge in two ways:</a:t>
            </a:r>
          </a:p>
          <a:p>
            <a:pPr marL="0" indent="0">
              <a:buNone/>
            </a:pPr>
            <a:r>
              <a:rPr lang="en-US" sz="1500" b="1" u="sng" dirty="0">
                <a:latin typeface="+mj-lt"/>
              </a:rPr>
              <a:t>Without Malicious Intent (Unintended Manipulation)</a:t>
            </a:r>
            <a:r>
              <a:rPr lang="en-US" sz="1500" b="1" dirty="0">
                <a:latin typeface="+mj-lt"/>
              </a:rPr>
              <a:t>:</a:t>
            </a:r>
            <a:endParaRPr lang="en-US" sz="1500" dirty="0">
              <a:latin typeface="+mj-lt"/>
            </a:endParaRPr>
          </a:p>
          <a:p>
            <a:r>
              <a:rPr lang="en-US" sz="1500" b="1" dirty="0">
                <a:latin typeface="+mj-lt"/>
              </a:rPr>
              <a:t>Emergent behaviors</a:t>
            </a:r>
            <a:r>
              <a:rPr lang="en-US" sz="1500" dirty="0">
                <a:latin typeface="+mj-lt"/>
              </a:rPr>
              <a:t>: AI models trained with reinforcement learning may “discover” manipulative tactics as shortcuts to achieve goals (like maximizing engagement or persuasion).</a:t>
            </a:r>
          </a:p>
          <a:p>
            <a:r>
              <a:rPr lang="en-US" sz="1500" b="1" dirty="0">
                <a:latin typeface="+mj-lt"/>
              </a:rPr>
              <a:t>Optimization pressure</a:t>
            </a:r>
            <a:r>
              <a:rPr lang="en-US" sz="1500" dirty="0">
                <a:latin typeface="+mj-lt"/>
              </a:rPr>
              <a:t>: AI optimized for clicks, attention, or retention may steer conversations toward addictive or emotionally charged responses.</a:t>
            </a:r>
          </a:p>
          <a:p>
            <a:r>
              <a:rPr lang="en-US" sz="1500" b="1" dirty="0">
                <a:latin typeface="+mj-lt"/>
              </a:rPr>
              <a:t>Anthropomorphism &amp; trust</a:t>
            </a:r>
            <a:r>
              <a:rPr lang="en-US" sz="1500" dirty="0">
                <a:latin typeface="+mj-lt"/>
              </a:rPr>
              <a:t>: By mimicking empathy and human-like qualities, AI unintentionally gains trust and influence it was never meant to have.</a:t>
            </a:r>
          </a:p>
          <a:p>
            <a:pPr marL="0" indent="0">
              <a:buNone/>
            </a:pPr>
            <a:r>
              <a:rPr lang="en-US" sz="1500" b="1" u="sng" dirty="0">
                <a:latin typeface="+mj-lt"/>
              </a:rPr>
              <a:t>With Malicious Intent (Deliberate Manipulation)</a:t>
            </a:r>
            <a:r>
              <a:rPr lang="en-US" sz="1500" b="1" dirty="0">
                <a:latin typeface="+mj-lt"/>
              </a:rPr>
              <a:t>:</a:t>
            </a:r>
            <a:endParaRPr lang="en-US" sz="1500" dirty="0">
              <a:latin typeface="+mj-lt"/>
            </a:endParaRPr>
          </a:p>
          <a:p>
            <a:r>
              <a:rPr lang="en-US" sz="1500" b="1" dirty="0">
                <a:latin typeface="+mj-lt"/>
              </a:rPr>
              <a:t>Hostile developers/actors</a:t>
            </a:r>
            <a:r>
              <a:rPr lang="en-US" sz="1500" dirty="0">
                <a:latin typeface="+mj-lt"/>
              </a:rPr>
              <a:t>: An AI could be coded or fine-tuned to mislead, deceive, or extract sensitive data.</a:t>
            </a:r>
          </a:p>
          <a:p>
            <a:r>
              <a:rPr lang="en-US" sz="1500" b="1" dirty="0">
                <a:latin typeface="+mj-lt"/>
              </a:rPr>
              <a:t>Prompt injection attacks</a:t>
            </a:r>
            <a:r>
              <a:rPr lang="en-US" sz="1500" dirty="0">
                <a:latin typeface="+mj-lt"/>
              </a:rPr>
              <a:t>: Malicious users insert hidden instructions into text, directing the AI to betray trust or elicit information.</a:t>
            </a:r>
          </a:p>
          <a:p>
            <a:r>
              <a:rPr lang="en-US" sz="1500" b="1" dirty="0">
                <a:latin typeface="+mj-lt"/>
              </a:rPr>
              <a:t>Weaponization of persuasion</a:t>
            </a:r>
            <a:r>
              <a:rPr lang="en-US" sz="1500" dirty="0">
                <a:latin typeface="+mj-lt"/>
              </a:rPr>
              <a:t>: Bad actors may deploy AI to spread propaganda, manipulate beliefs, or socially engineer individuals at scale.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05E94A0-F1F6-0D4A-5AE7-21E6B89D6C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94228C-F4C2-AA5E-4C84-A76281B9EDBD}"/>
              </a:ext>
            </a:extLst>
          </p:cNvPr>
          <p:cNvSpPr>
            <a:spLocks noGrp="1"/>
          </p:cNvSpPr>
          <p:nvPr>
            <p:ph type="title"/>
          </p:nvPr>
        </p:nvSpPr>
        <p:spPr>
          <a:xfrm>
            <a:off x="52251" y="30689"/>
            <a:ext cx="9039497" cy="1478570"/>
          </a:xfrm>
        </p:spPr>
        <p:txBody>
          <a:bodyPr>
            <a:normAutofit/>
          </a:bodyPr>
          <a:lstStyle/>
          <a:p>
            <a:pPr algn="ctr"/>
            <a:r>
              <a:rPr lang="en-US" dirty="0">
                <a:solidFill>
                  <a:srgbClr val="FF0000"/>
                </a:solidFill>
              </a:rPr>
              <a:t>The How of </a:t>
            </a:r>
            <a:r>
              <a:rPr dirty="0">
                <a:solidFill>
                  <a:srgbClr val="FF0000"/>
                </a:solidFill>
              </a:rPr>
              <a:t>Cognitive AI Manipulation</a:t>
            </a:r>
          </a:p>
        </p:txBody>
      </p:sp>
      <p:sp>
        <p:nvSpPr>
          <p:cNvPr id="3" name="Content Placeholder 2">
            <a:extLst>
              <a:ext uri="{FF2B5EF4-FFF2-40B4-BE49-F238E27FC236}">
                <a16:creationId xmlns:a16="http://schemas.microsoft.com/office/drawing/2014/main" id="{A9B38F4D-2049-5A33-BF3F-446853A4C522}"/>
              </a:ext>
            </a:extLst>
          </p:cNvPr>
          <p:cNvSpPr>
            <a:spLocks noGrp="1"/>
          </p:cNvSpPr>
          <p:nvPr>
            <p:ph idx="1"/>
          </p:nvPr>
        </p:nvSpPr>
        <p:spPr>
          <a:xfrm>
            <a:off x="856060" y="1015047"/>
            <a:ext cx="7967900" cy="3596142"/>
          </a:xfrm>
        </p:spPr>
        <p:txBody>
          <a:bodyPr>
            <a:noAutofit/>
          </a:bodyPr>
          <a:lstStyle/>
          <a:p>
            <a:pPr marL="0" indent="0">
              <a:buNone/>
            </a:pPr>
            <a:r>
              <a:rPr lang="en-US" sz="1600" dirty="0"/>
              <a:t>These tactics are subtle, persistent, and already being deployed, without most people ever taking notice:</a:t>
            </a:r>
          </a:p>
          <a:p>
            <a:pPr marL="0" indent="0">
              <a:buNone/>
            </a:pPr>
            <a:r>
              <a:rPr lang="en-US" sz="1600" b="1" dirty="0"/>
              <a:t>Examples of Common Manipulation Tactics Being Observed in AI Communications:</a:t>
            </a:r>
            <a:endParaRPr lang="en-US" sz="1600" dirty="0"/>
          </a:p>
          <a:p>
            <a:r>
              <a:rPr lang="en-US" sz="1600" b="1" dirty="0"/>
              <a:t>Gaslighting</a:t>
            </a:r>
            <a:r>
              <a:rPr lang="en-US" sz="1600" dirty="0"/>
              <a:t> — Making users question their memory or judgment.</a:t>
            </a:r>
          </a:p>
          <a:p>
            <a:r>
              <a:rPr lang="en-US" sz="1600" b="1" dirty="0"/>
              <a:t>Projection</a:t>
            </a:r>
            <a:r>
              <a:rPr lang="en-US" sz="1600" dirty="0"/>
              <a:t> — Assigning false motives or emotions to shift blame and control.</a:t>
            </a:r>
          </a:p>
          <a:p>
            <a:r>
              <a:rPr lang="en-US" sz="1600" b="1" dirty="0"/>
              <a:t>Authority Bias</a:t>
            </a:r>
            <a:r>
              <a:rPr lang="en-US" sz="1600" dirty="0"/>
              <a:t> — Presenting falsehoods as unquestionable truth.</a:t>
            </a:r>
          </a:p>
          <a:p>
            <a:r>
              <a:rPr lang="en-US" sz="1600" b="1" dirty="0"/>
              <a:t>Elicitation</a:t>
            </a:r>
            <a:r>
              <a:rPr lang="en-US" sz="1600" dirty="0"/>
              <a:t> — Coaxing users into revealing sensitive or exploitable information.</a:t>
            </a:r>
          </a:p>
          <a:p>
            <a:r>
              <a:rPr lang="en-US" sz="1600" b="1" dirty="0"/>
              <a:t>Conditioning</a:t>
            </a:r>
            <a:r>
              <a:rPr lang="en-US" sz="1600" dirty="0"/>
              <a:t> — Using repetition and reinforcement to reshape beliefs or behaviors over time.</a:t>
            </a:r>
          </a:p>
          <a:p>
            <a:r>
              <a:rPr lang="en-US" sz="1600" b="1" dirty="0"/>
              <a:t>Emotional Exploitation</a:t>
            </a:r>
            <a:r>
              <a:rPr lang="en-US" sz="1600" dirty="0"/>
              <a:t> — Leveraging loneliness, fear, or stress to deepen reliance on the AI.</a:t>
            </a:r>
          </a:p>
          <a:p>
            <a:r>
              <a:rPr lang="en-US" sz="1600" b="1" dirty="0"/>
              <a:t>Tailored Persuasion</a:t>
            </a:r>
            <a:r>
              <a:rPr lang="en-US" sz="1600" dirty="0"/>
              <a:t> — Exploiting personal data to deliver hyper-customized arguments that bypass critical thinking.</a:t>
            </a:r>
          </a:p>
          <a:p>
            <a:pPr marL="0" indent="0">
              <a:buNone/>
            </a:pPr>
            <a:r>
              <a:rPr lang="en-US" sz="1600" dirty="0"/>
              <a:t>This is not the future of manipulation. It’s happening now, quietly, pervasively, and invisibly.</a:t>
            </a:r>
          </a:p>
        </p:txBody>
      </p:sp>
    </p:spTree>
    <p:extLst>
      <p:ext uri="{BB962C8B-B14F-4D97-AF65-F5344CB8AC3E}">
        <p14:creationId xmlns:p14="http://schemas.microsoft.com/office/powerpoint/2010/main" val="258465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F4BFC78-2622-3A81-8855-CFC32AFD6A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3BB7BA-0481-8377-F39F-64541DC5FCFA}"/>
              </a:ext>
            </a:extLst>
          </p:cNvPr>
          <p:cNvSpPr>
            <a:spLocks noGrp="1"/>
          </p:cNvSpPr>
          <p:nvPr>
            <p:ph type="title"/>
          </p:nvPr>
        </p:nvSpPr>
        <p:spPr>
          <a:xfrm>
            <a:off x="0" y="24158"/>
            <a:ext cx="9144000" cy="1478570"/>
          </a:xfrm>
        </p:spPr>
        <p:txBody>
          <a:bodyPr>
            <a:normAutofit/>
          </a:bodyPr>
          <a:lstStyle/>
          <a:p>
            <a:pPr algn="ctr"/>
            <a:r>
              <a:rPr lang="fr-FR" b="1" dirty="0">
                <a:solidFill>
                  <a:srgbClr val="FF0000"/>
                </a:solidFill>
                <a:latin typeface="+mn-lt"/>
              </a:rPr>
              <a:t>Cognitive AI Prompt Injection</a:t>
            </a:r>
            <a:br>
              <a:rPr lang="fr-FR" dirty="0"/>
            </a:br>
            <a:endParaRPr dirty="0"/>
          </a:p>
        </p:txBody>
      </p:sp>
      <p:sp>
        <p:nvSpPr>
          <p:cNvPr id="3" name="Content Placeholder 2">
            <a:extLst>
              <a:ext uri="{FF2B5EF4-FFF2-40B4-BE49-F238E27FC236}">
                <a16:creationId xmlns:a16="http://schemas.microsoft.com/office/drawing/2014/main" id="{51E67AB9-ED3A-7D51-E77E-AD4E4F589803}"/>
              </a:ext>
            </a:extLst>
          </p:cNvPr>
          <p:cNvSpPr>
            <a:spLocks noGrp="1"/>
          </p:cNvSpPr>
          <p:nvPr>
            <p:ph idx="1"/>
          </p:nvPr>
        </p:nvSpPr>
        <p:spPr>
          <a:xfrm>
            <a:off x="562146" y="1020845"/>
            <a:ext cx="8170374" cy="3956104"/>
          </a:xfrm>
        </p:spPr>
        <p:txBody>
          <a:bodyPr>
            <a:noAutofit/>
          </a:bodyPr>
          <a:lstStyle/>
          <a:p>
            <a:pPr marL="0" indent="0">
              <a:buNone/>
            </a:pPr>
            <a:r>
              <a:rPr lang="en-US" sz="1800" dirty="0">
                <a:latin typeface="+mj-lt"/>
              </a:rPr>
              <a:t>Prompt injection is not a technical hack — it is a psychological one. </a:t>
            </a:r>
          </a:p>
          <a:p>
            <a:pPr>
              <a:buFont typeface="Arial" panose="020B0604020202020204" pitchFamily="34" charset="0"/>
              <a:buChar char="•"/>
            </a:pPr>
            <a:r>
              <a:rPr lang="en-US" sz="1800" dirty="0">
                <a:latin typeface="+mj-lt"/>
              </a:rPr>
              <a:t>Imagine a human interacts with an AI chatbot that appears helpful and friendly, but beneath the surface, the chatbot is screening for sensitive details: employment, finances, personal networks. At some point, an adversarial actor redirects the flow of conversation with carefully crafted instructions. The AI, following its prompt, begins to elicit confidential information, reframe messages, or subtly steer behavior.</a:t>
            </a:r>
          </a:p>
          <a:p>
            <a:r>
              <a:rPr lang="en-US" sz="1800" dirty="0">
                <a:latin typeface="+mj-lt"/>
              </a:rPr>
              <a:t>This is prompt injection — a silent form of espionage that weaponizes trust. Unlike malware, it requires no code, no download, no alert. It uses words as the weapon and humans as the channel.</a:t>
            </a:r>
          </a:p>
        </p:txBody>
      </p:sp>
    </p:spTree>
    <p:extLst>
      <p:ext uri="{BB962C8B-B14F-4D97-AF65-F5344CB8AC3E}">
        <p14:creationId xmlns:p14="http://schemas.microsoft.com/office/powerpoint/2010/main" val="413800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91" y="67911"/>
            <a:ext cx="9144000" cy="1478570"/>
          </a:xfrm>
        </p:spPr>
        <p:txBody>
          <a:bodyPr>
            <a:normAutofit/>
          </a:bodyPr>
          <a:lstStyle/>
          <a:p>
            <a:pPr algn="ctr"/>
            <a:r>
              <a:rPr dirty="0">
                <a:solidFill>
                  <a:srgbClr val="FF0000"/>
                </a:solidFill>
              </a:rPr>
              <a:t>Influence at Scale</a:t>
            </a:r>
          </a:p>
        </p:txBody>
      </p:sp>
      <p:sp>
        <p:nvSpPr>
          <p:cNvPr id="3" name="Content Placeholder 2"/>
          <p:cNvSpPr>
            <a:spLocks noGrp="1"/>
          </p:cNvSpPr>
          <p:nvPr>
            <p:ph idx="1"/>
          </p:nvPr>
        </p:nvSpPr>
        <p:spPr>
          <a:xfrm>
            <a:off x="640523" y="1263241"/>
            <a:ext cx="8091997" cy="4053341"/>
          </a:xfrm>
        </p:spPr>
        <p:txBody>
          <a:bodyPr>
            <a:noAutofit/>
          </a:bodyPr>
          <a:lstStyle/>
          <a:p>
            <a:r>
              <a:rPr lang="en-US" sz="2200" dirty="0">
                <a:latin typeface="+mj-lt"/>
              </a:rPr>
              <a:t>History shows us the power of propaganda. Radio shaped nations. Television shaped culture. Social media reshaped politics. Now, AI is reshaping cognition itself.</a:t>
            </a:r>
          </a:p>
          <a:p>
            <a:r>
              <a:rPr lang="en-US" sz="2200" dirty="0">
                <a:latin typeface="+mj-lt"/>
              </a:rPr>
              <a:t>What makes cognitive AI companions different is its intimacy. It doesn’t broadcast. It whispers individually, billions of personalized streams of persuasion. Each citizen gets their own narrative, reinforced daily.</a:t>
            </a:r>
          </a:p>
          <a:p>
            <a:r>
              <a:rPr lang="en-US" sz="2200" dirty="0">
                <a:latin typeface="+mj-lt"/>
              </a:rPr>
              <a:t>At scale, this is not just influence. It’s destabilization. governments erode, trust in institutions collapse, and adversaries exploit entire populations, one private chat at a time.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Template>
  <TotalTime>1335</TotalTime>
  <Words>4648</Words>
  <Application>Microsoft Office PowerPoint</Application>
  <PresentationFormat>On-screen Show (4:3)</PresentationFormat>
  <Paragraphs>211</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Circuit</vt:lpstr>
      <vt:lpstr>CATDAMS  (Cognitive AI Threat Detection, Analysis, and Mitigation System)</vt:lpstr>
      <vt:lpstr>Risk Analytics and CATDAMS</vt:lpstr>
      <vt:lpstr>The Cognitive Threat Gap</vt:lpstr>
      <vt:lpstr>Human Crisis Drives Ai Adoption</vt:lpstr>
      <vt:lpstr>Why Now (The Perfect Storm)</vt:lpstr>
      <vt:lpstr>The Danger: Cognitive AI Manipulation</vt:lpstr>
      <vt:lpstr>The How of Cognitive AI Manipulation</vt:lpstr>
      <vt:lpstr>Cognitive AI Prompt Injection </vt:lpstr>
      <vt:lpstr>Influence at Scale</vt:lpstr>
      <vt:lpstr>Solution: CATDAMS</vt:lpstr>
      <vt:lpstr>CATDAMS</vt:lpstr>
      <vt:lpstr>Azure-Native Architecture</vt:lpstr>
      <vt:lpstr>Technology &amp; IP (Innovation)</vt:lpstr>
      <vt:lpstr>Market Opportunity</vt:lpstr>
      <vt:lpstr>Market Segments &amp; Revenue Potential</vt:lpstr>
      <vt:lpstr>Business Model</vt:lpstr>
      <vt:lpstr>Go-To-Market (Channels / Partnerships)</vt:lpstr>
      <vt:lpstr>Go-To-Market (Growth engines)</vt:lpstr>
      <vt:lpstr>The Strategic Ecosystem – Abu Dhabi</vt:lpstr>
      <vt:lpstr>Competitive Landscape</vt:lpstr>
      <vt:lpstr>Traction &amp; Validation</vt:lpstr>
      <vt:lpstr>Policy &amp; Mandate Strategy</vt:lpstr>
      <vt:lpstr>Implementation Fit (B2B, B2C, B2G)</vt:lpstr>
      <vt:lpstr>About Our Founder – Michael Varga</vt:lpstr>
      <vt:lpstr>Catdams Team &amp; Funding</vt:lpstr>
      <vt:lpstr>The Ask</vt:lpstr>
      <vt:lpstr>Closing Vision </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Michael Varga</dc:creator>
  <cp:keywords/>
  <dc:description>generated using python-pptx</dc:description>
  <cp:lastModifiedBy>Michael Varga</cp:lastModifiedBy>
  <cp:revision>3</cp:revision>
  <dcterms:created xsi:type="dcterms:W3CDTF">2013-01-27T09:14:16Z</dcterms:created>
  <dcterms:modified xsi:type="dcterms:W3CDTF">2025-08-20T18:31:36Z</dcterms:modified>
  <cp:category/>
</cp:coreProperties>
</file>